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93" r:id="rId4"/>
    <p:sldId id="294" r:id="rId5"/>
    <p:sldId id="295" r:id="rId6"/>
    <p:sldId id="412" r:id="rId7"/>
    <p:sldId id="604" r:id="rId8"/>
    <p:sldId id="611" r:id="rId9"/>
    <p:sldId id="612" r:id="rId10"/>
    <p:sldId id="260" r:id="rId11"/>
    <p:sldId id="274" r:id="rId12"/>
    <p:sldId id="615" r:id="rId13"/>
    <p:sldId id="275" r:id="rId14"/>
    <p:sldId id="277" r:id="rId15"/>
    <p:sldId id="585" r:id="rId16"/>
    <p:sldId id="586" r:id="rId17"/>
    <p:sldId id="296" r:id="rId18"/>
    <p:sldId id="279" r:id="rId19"/>
    <p:sldId id="292" r:id="rId20"/>
    <p:sldId id="280" r:id="rId21"/>
    <p:sldId id="613" r:id="rId22"/>
    <p:sldId id="297" r:id="rId23"/>
    <p:sldId id="298" r:id="rId24"/>
    <p:sldId id="272" r:id="rId25"/>
    <p:sldId id="302" r:id="rId26"/>
    <p:sldId id="303" r:id="rId27"/>
    <p:sldId id="410" r:id="rId28"/>
    <p:sldId id="262" r:id="rId29"/>
    <p:sldId id="306" r:id="rId30"/>
    <p:sldId id="264" r:id="rId31"/>
    <p:sldId id="266" r:id="rId32"/>
    <p:sldId id="267" r:id="rId33"/>
    <p:sldId id="622" r:id="rId34"/>
    <p:sldId id="609" r:id="rId35"/>
    <p:sldId id="610" r:id="rId36"/>
    <p:sldId id="382" r:id="rId37"/>
    <p:sldId id="271" r:id="rId38"/>
    <p:sldId id="388" r:id="rId39"/>
    <p:sldId id="614" r:id="rId40"/>
    <p:sldId id="620" r:id="rId41"/>
    <p:sldId id="291" r:id="rId42"/>
    <p:sldId id="607" r:id="rId43"/>
    <p:sldId id="381" r:id="rId44"/>
    <p:sldId id="374" r:id="rId45"/>
    <p:sldId id="375" r:id="rId46"/>
    <p:sldId id="355" r:id="rId47"/>
    <p:sldId id="578" r:id="rId48"/>
    <p:sldId id="281" r:id="rId49"/>
    <p:sldId id="283" r:id="rId50"/>
    <p:sldId id="282" r:id="rId51"/>
    <p:sldId id="286" r:id="rId52"/>
    <p:sldId id="287" r:id="rId53"/>
    <p:sldId id="288" r:id="rId54"/>
    <p:sldId id="289" r:id="rId55"/>
    <p:sldId id="290" r:id="rId56"/>
    <p:sldId id="608" r:id="rId57"/>
    <p:sldId id="403" r:id="rId58"/>
    <p:sldId id="404" r:id="rId59"/>
    <p:sldId id="268" r:id="rId60"/>
    <p:sldId id="405" r:id="rId61"/>
    <p:sldId id="270" r:id="rId62"/>
    <p:sldId id="406" r:id="rId63"/>
    <p:sldId id="407" r:id="rId64"/>
    <p:sldId id="408" r:id="rId65"/>
    <p:sldId id="409" r:id="rId66"/>
    <p:sldId id="616" r:id="rId67"/>
    <p:sldId id="617" r:id="rId68"/>
    <p:sldId id="618" r:id="rId69"/>
    <p:sldId id="619" r:id="rId7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1" autoAdjust="0"/>
    <p:restoredTop sz="85294"/>
  </p:normalViewPr>
  <p:slideViewPr>
    <p:cSldViewPr snapToGrid="0" snapToObjects="1">
      <p:cViewPr>
        <p:scale>
          <a:sx n="170" d="100"/>
          <a:sy n="170" d="100"/>
        </p:scale>
        <p:origin x="976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7D7AA-855E-9A4E-A7DD-532D049C8140}" type="datetimeFigureOut">
              <a:rPr lang="en-US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8C234-ED78-D140-8D1E-C84597481C08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crooked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TTA: f = 453, p = 340pmw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English Tweets 08/2017: f = 1365, p = 6.4pmw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everyone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TTA: f = 538, p = 404 pmw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English Tweets 08/2017: f = 85677, p = 404 pmw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94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437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80673-0DED-D14D-8138-F74834C800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90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9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81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173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84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2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top-250 keywords based on a data set from a study that we'll get back to later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notice logarithmic scale of horizontal axis so it can capture the wide frequency range from f1 = 2 to f1 &gt;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78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0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f1=7 | f2=2 </a:t>
            </a:r>
            <a:r>
              <a:rPr lang="en-US">
                <a:sym typeface="Wingdings" pitchFamily="2" charset="2"/>
              </a:rPr>
              <a:t> LR = 1.585 (Hardie: 1.81)  95% </a:t>
            </a:r>
            <a:r>
              <a:rPr lang="en-US" err="1">
                <a:sym typeface="Wingdings" pitchFamily="2" charset="2"/>
              </a:rPr>
              <a:t>confint</a:t>
            </a:r>
            <a:r>
              <a:rPr lang="en-US">
                <a:sym typeface="Wingdings" pitchFamily="2" charset="2"/>
              </a:rPr>
              <a:t> = –0.586 … 5.110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itchFamily="2" charset="2"/>
              </a:rPr>
              <a:t>f2=30 | f2=98  LR = -1.691 (Hardie: –1.708)  95% </a:t>
            </a:r>
            <a:r>
              <a:rPr lang="en-US" err="1">
                <a:sym typeface="Wingdings" pitchFamily="2" charset="2"/>
              </a:rPr>
              <a:t>confint</a:t>
            </a:r>
            <a:r>
              <a:rPr lang="en-US">
                <a:sym typeface="Wingdings" pitchFamily="2" charset="2"/>
              </a:rPr>
              <a:t> = –2.349 … –1.105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346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err="1"/>
              <a:t>Years</a:t>
            </a:r>
            <a:r>
              <a:rPr lang="de-DE"/>
              <a:t> 2011–2014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Süddeutsche Zeitung </a:t>
            </a:r>
            <a:r>
              <a:rPr lang="de-DE"/>
              <a:t>(SZ), a </a:t>
            </a:r>
            <a:r>
              <a:rPr lang="de-DE" err="1"/>
              <a:t>left-leaning</a:t>
            </a:r>
            <a:r>
              <a:rPr lang="de-DE"/>
              <a:t> </a:t>
            </a:r>
            <a:r>
              <a:rPr lang="de-DE" err="1"/>
              <a:t>daily</a:t>
            </a:r>
            <a:r>
              <a:rPr lang="de-DE"/>
              <a:t> </a:t>
            </a:r>
            <a:r>
              <a:rPr lang="de-DE" err="1"/>
              <a:t>newspaper</a:t>
            </a:r>
            <a:r>
              <a:rPr lang="de-DE"/>
              <a:t> (290M </a:t>
            </a:r>
            <a:r>
              <a:rPr lang="de-DE" err="1"/>
              <a:t>tokens</a:t>
            </a:r>
            <a:r>
              <a:rPr lang="de-DE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Years</a:t>
            </a:r>
            <a:r>
              <a:rPr lang="de-DE"/>
              <a:t> 2011–2014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i="1"/>
              <a:t>Frankfurter Allgemeine Zeitung</a:t>
            </a:r>
            <a:r>
              <a:rPr lang="de-DE"/>
              <a:t> (FAZ), a </a:t>
            </a:r>
            <a:r>
              <a:rPr lang="de-DE" err="1"/>
              <a:t>right-leaning</a:t>
            </a:r>
            <a:r>
              <a:rPr lang="de-DE"/>
              <a:t> </a:t>
            </a:r>
            <a:r>
              <a:rPr lang="de-DE" err="1"/>
              <a:t>daily</a:t>
            </a:r>
            <a:r>
              <a:rPr lang="de-DE"/>
              <a:t> </a:t>
            </a:r>
            <a:r>
              <a:rPr lang="de-DE" err="1"/>
              <a:t>newspaper</a:t>
            </a:r>
            <a:r>
              <a:rPr lang="de-DE"/>
              <a:t> (150M </a:t>
            </a:r>
            <a:r>
              <a:rPr lang="de-DE" err="1"/>
              <a:t>tokens</a:t>
            </a:r>
            <a:r>
              <a:rPr lang="de-DE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All </a:t>
            </a:r>
            <a:r>
              <a:rPr lang="de-DE" err="1"/>
              <a:t>corpora</a:t>
            </a:r>
            <a:r>
              <a:rPr lang="de-DE"/>
              <a:t>: POS-</a:t>
            </a:r>
            <a:r>
              <a:rPr lang="de-DE" err="1"/>
              <a:t>tagged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TreeTagger</a:t>
            </a:r>
            <a:r>
              <a:rPr lang="de-DE"/>
              <a:t> and </a:t>
            </a:r>
            <a:r>
              <a:rPr lang="de-DE" err="1"/>
              <a:t>lemmatised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SMOR (Schmid et al. 2004)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75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A8C234-ED78-D140-8D1E-C84597481C0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75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AF247-A6B2-EA46-B109-C5C7BDBA3503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5807328" y="0"/>
            <a:ext cx="3187700" cy="135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95" y="108366"/>
            <a:ext cx="900000" cy="80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41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98F1-4E88-6347-B8C8-E1E7B3BE1E56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24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DA9E1-C8C0-6C43-8881-19B6162B0287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 rot="5400000">
            <a:off x="6910517" y="4551792"/>
            <a:ext cx="3428076" cy="1057340"/>
            <a:chOff x="5666560" y="1791692"/>
            <a:chExt cx="3428076" cy="1057340"/>
          </a:xfrm>
        </p:grpSpPr>
        <p:pic>
          <p:nvPicPr>
            <p:cNvPr id="7" name="Bild 7" descr="fau-logo-philtheo.eps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5928" b="-25928"/>
            <a:stretch/>
          </p:blipFill>
          <p:spPr>
            <a:xfrm>
              <a:off x="6597983" y="1791692"/>
              <a:ext cx="2496653" cy="10573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6560" y="1898907"/>
              <a:ext cx="647999" cy="580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750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4D9E-D826-0A42-A474-034C675984AF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8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4204-9D27-7C42-9345-D16052F9EB7D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7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3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0685-C8C5-AA45-A1CC-B1C22F54B231}" type="datetime1">
              <a:rPr lang="en-GB" smtClean="0"/>
              <a:t>11/09/2023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0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CAE7-BB95-1F46-86B7-394644B9B0EF}" type="datetime1">
              <a:rPr lang="en-GB" smtClean="0"/>
              <a:t>11/09/2023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10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7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D9996-552A-A940-B7B7-F4F060327B0B}" type="datetime1">
              <a:rPr lang="en-GB" smtClean="0"/>
              <a:t>11/09/2023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6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F9FE-F50C-5B41-A230-D6386A4D17FF}" type="datetime1">
              <a:rPr lang="en-GB" smtClean="0"/>
              <a:t>11/09/2023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4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AD13-F568-EC42-A66D-99224B4BC41D}" type="datetime1">
              <a:rPr lang="en-GB" smtClean="0"/>
              <a:t>11/09/2023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pic>
        <p:nvPicPr>
          <p:cNvPr id="8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6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effectLst>
                  <a:reflection blurRad="6350" stA="50000" endA="300" endPos="20000" dist="29997" dir="5400000" sy="-100000" algn="bl" rotWithShape="0"/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5EEB0-D32D-134F-8F32-92F27367378C}" type="datetime1">
              <a:rPr lang="en-GB" smtClean="0"/>
              <a:t>11/09/2023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903277" y="34891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9" name="Bild 7" descr="fau-logo-philtheo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928" b="-25928"/>
          <a:stretch/>
        </p:blipFill>
        <p:spPr>
          <a:xfrm>
            <a:off x="6597983" y="-49808"/>
            <a:ext cx="2496653" cy="1057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60" y="57407"/>
            <a:ext cx="647999" cy="58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6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759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fld id="{8E49B705-E619-F344-A3AB-9817DCC28D71}" type="datetime1">
              <a:rPr lang="en-GB" smtClean="0"/>
              <a:t>11/09/2023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Gill Sans Light"/>
                <a:cs typeface="Gill Sans Light"/>
              </a:defRPr>
            </a:lvl1pPr>
          </a:lstStyle>
          <a:p>
            <a:fld id="{EBF2EDB9-F796-5F43-815C-ABD90F54B9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00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ephanie-evert.d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trumparchiv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o/downloads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418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cy6m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guistik.phil.fau.de/projects/efe/mmda-toolkit/" TargetMode="Externa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universe/project/scattertext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universe/project/scattertex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osf.io/cy6mw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2491"/>
            <a:ext cx="7772400" cy="1856509"/>
          </a:xfrm>
        </p:spPr>
        <p:txBody>
          <a:bodyPr>
            <a:normAutofit/>
          </a:bodyPr>
          <a:lstStyle/>
          <a:p>
            <a:r>
              <a:rPr lang="en-US" sz="4800" dirty="0"/>
              <a:t>Unit 4: 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</a:rPr>
              <a:t>Measuring</a:t>
            </a:r>
            <a:r>
              <a:rPr lang="en-US" sz="4800" dirty="0"/>
              <a:t> </a:t>
            </a:r>
            <a:r>
              <a:rPr lang="en-US" sz="4800" dirty="0" err="1">
                <a:solidFill>
                  <a:schemeClr val="accent5">
                    <a:lumMod val="75000"/>
                  </a:schemeClr>
                </a:solidFill>
              </a:rPr>
              <a:t>Keyness</a:t>
            </a:r>
            <a:br>
              <a:rPr lang="en-US" sz="4800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2800" dirty="0"/>
              <a:t>Statistics for Linguistics with R – a SIGIL course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5378"/>
            <a:ext cx="6400800" cy="2360488"/>
          </a:xfrm>
        </p:spPr>
        <p:txBody>
          <a:bodyPr/>
          <a:lstStyle/>
          <a:p>
            <a:r>
              <a:rPr lang="en-US" sz="3200" b="1" dirty="0"/>
              <a:t>Prof. Dr. Stephanie Evert</a:t>
            </a:r>
          </a:p>
          <a:p>
            <a:r>
              <a:rPr lang="en-US" dirty="0"/>
              <a:t>Computational Corpus Linguistics</a:t>
            </a:r>
          </a:p>
          <a:p>
            <a:r>
              <a:rPr lang="en-US" dirty="0"/>
              <a:t>FAU Erlangen-Nürnberg</a:t>
            </a:r>
          </a:p>
          <a:p>
            <a:endParaRPr lang="en-US" sz="1200" dirty="0"/>
          </a:p>
          <a:p>
            <a:r>
              <a:rPr lang="en-US" sz="2400" u="sng" dirty="0">
                <a:solidFill>
                  <a:schemeClr val="accent4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https://www.stephanie-evert.de/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| @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schtepf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8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DB7F-34C1-5B47-15A4-DB9E12D6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keyness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9AAA5-7F72-A933-3A7B-16D67B64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Compare frequency in </a:t>
            </a:r>
            <a:r>
              <a:rPr lang="en-US" b="1"/>
              <a:t>A</a:t>
            </a:r>
            <a:r>
              <a:rPr lang="en-US"/>
              <a:t> with frequency in </a:t>
            </a:r>
            <a:r>
              <a:rPr lang="en-US" b="1"/>
              <a:t>B</a:t>
            </a:r>
            <a:br>
              <a:rPr lang="en-US" b="1"/>
            </a:br>
            <a:r>
              <a:rPr lang="en-US"/>
              <a:t>separately for each candidate term </a:t>
            </a:r>
            <a:r>
              <a:rPr lang="en-US" i="1"/>
              <a:t>w</a:t>
            </a:r>
            <a:r>
              <a:rPr lang="en-US"/>
              <a:t> ∈ </a:t>
            </a:r>
            <a:r>
              <a:rPr lang="en-US" i="1"/>
              <a:t>C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Frequency data for </a:t>
            </a:r>
            <a:r>
              <a:rPr lang="en-US" b="1" i="1">
                <a:solidFill>
                  <a:schemeClr val="accent5">
                    <a:lumMod val="75000"/>
                  </a:schemeClr>
                </a:solidFill>
              </a:rPr>
              <a:t>w</a:t>
            </a:r>
            <a:endParaRPr lang="en-US" b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i="1">
                <a:solidFill>
                  <a:schemeClr val="accent2"/>
                </a:solidFill>
              </a:rPr>
              <a:t>f</a:t>
            </a:r>
            <a:r>
              <a:rPr lang="de-DE" baseline="-25000">
                <a:solidFill>
                  <a:schemeClr val="accent2"/>
                </a:solidFill>
              </a:rPr>
              <a:t>1</a:t>
            </a:r>
            <a:r>
              <a:rPr lang="de-DE"/>
              <a:t> = freq. in corpus </a:t>
            </a:r>
            <a:r>
              <a:rPr lang="de-DE" b="1"/>
              <a:t>A</a:t>
            </a:r>
            <a:endParaRPr lang="de-DE"/>
          </a:p>
          <a:p>
            <a:r>
              <a:rPr lang="de-DE" i="1">
                <a:solidFill>
                  <a:schemeClr val="accent2"/>
                </a:solidFill>
              </a:rPr>
              <a:t>n</a:t>
            </a:r>
            <a:r>
              <a:rPr lang="de-DE" baseline="-25000">
                <a:solidFill>
                  <a:schemeClr val="accent2"/>
                </a:solidFill>
              </a:rPr>
              <a:t>1</a:t>
            </a:r>
            <a:r>
              <a:rPr lang="de-DE"/>
              <a:t> = sample size of </a:t>
            </a:r>
            <a:r>
              <a:rPr lang="de-DE" b="1"/>
              <a:t>A</a:t>
            </a:r>
          </a:p>
          <a:p>
            <a:r>
              <a:rPr lang="de-DE" i="1">
                <a:solidFill>
                  <a:schemeClr val="tx2"/>
                </a:solidFill>
              </a:rPr>
              <a:t>f</a:t>
            </a:r>
            <a:r>
              <a:rPr lang="de-DE" i="1" baseline="-25000">
                <a:solidFill>
                  <a:schemeClr val="tx2"/>
                </a:solidFill>
              </a:rPr>
              <a:t>2</a:t>
            </a:r>
            <a:r>
              <a:rPr lang="de-DE"/>
              <a:t> = freq. in corpus </a:t>
            </a:r>
            <a:r>
              <a:rPr lang="de-DE" b="1"/>
              <a:t>B</a:t>
            </a:r>
            <a:endParaRPr lang="de-DE"/>
          </a:p>
          <a:p>
            <a:r>
              <a:rPr lang="de-DE" i="1">
                <a:solidFill>
                  <a:schemeClr val="tx2"/>
                </a:solidFill>
              </a:rPr>
              <a:t>n</a:t>
            </a:r>
            <a:r>
              <a:rPr lang="de-DE" baseline="-25000">
                <a:solidFill>
                  <a:schemeClr val="tx2"/>
                </a:solidFill>
              </a:rPr>
              <a:t>2</a:t>
            </a:r>
            <a:r>
              <a:rPr lang="de-DE"/>
              <a:t> = sample size of </a:t>
            </a:r>
            <a:r>
              <a:rPr lang="de-DE" b="1"/>
              <a:t>B</a:t>
            </a:r>
            <a:endParaRPr lang="de-DE"/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3ED067-2DD3-DECE-E41C-CE123D9EF886}"/>
              </a:ext>
            </a:extLst>
          </p:cNvPr>
          <p:cNvGrpSpPr/>
          <p:nvPr/>
        </p:nvGrpSpPr>
        <p:grpSpPr>
          <a:xfrm>
            <a:off x="4935794" y="2967335"/>
            <a:ext cx="3751006" cy="3121079"/>
            <a:chOff x="4935794" y="2967335"/>
            <a:chExt cx="3751006" cy="3121079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7317DBC9-BA07-8D03-40EE-198BDAC1AD4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04970139"/>
                </p:ext>
              </p:extLst>
            </p:nvPr>
          </p:nvGraphicFramePr>
          <p:xfrm>
            <a:off x="5986800" y="3429000"/>
            <a:ext cx="2700000" cy="2160000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350000">
                    <a:extLst>
                      <a:ext uri="{9D8B030D-6E8A-4147-A177-3AD203B41FA5}">
                        <a16:colId xmlns:a16="http://schemas.microsoft.com/office/drawing/2014/main" val="3024354588"/>
                      </a:ext>
                    </a:extLst>
                  </a:gridCol>
                  <a:gridCol w="1350000">
                    <a:extLst>
                      <a:ext uri="{9D8B030D-6E8A-4147-A177-3AD203B41FA5}">
                        <a16:colId xmlns:a16="http://schemas.microsoft.com/office/drawing/2014/main" val="2785664756"/>
                      </a:ext>
                    </a:extLst>
                  </a:gridCol>
                </a:tblGrid>
                <a:tr h="106395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3200" i="1">
                            <a:solidFill>
                              <a:schemeClr val="accent2"/>
                            </a:solidFill>
                          </a:rPr>
                          <a:t>f</a:t>
                        </a:r>
                        <a:r>
                          <a:rPr lang="de-DE" sz="3200" baseline="-25000">
                            <a:solidFill>
                              <a:schemeClr val="accent2"/>
                            </a:solidFill>
                          </a:rPr>
                          <a:t>1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24054192"/>
                    </a:ext>
                  </a:extLst>
                </a:tr>
                <a:tr h="1096050"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661925089"/>
                    </a:ext>
                  </a:extLst>
                </a:tr>
              </a:tbl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89D3C3-E748-B644-DE9F-FFD53F8F29D1}"/>
                </a:ext>
              </a:extLst>
            </p:cNvPr>
            <p:cNvSpPr txBox="1"/>
            <p:nvPr/>
          </p:nvSpPr>
          <p:spPr>
            <a:xfrm>
              <a:off x="598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A</a:t>
              </a:r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75448A-E8C1-8AED-B9C9-27E208EAAC33}"/>
                </a:ext>
              </a:extLst>
            </p:cNvPr>
            <p:cNvSpPr txBox="1"/>
            <p:nvPr/>
          </p:nvSpPr>
          <p:spPr>
            <a:xfrm>
              <a:off x="733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</a:t>
              </a:r>
              <a:endParaRPr lang="en-US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D7829-F6CB-A9F0-DE04-42C9F591BE9A}"/>
                </a:ext>
              </a:extLst>
            </p:cNvPr>
            <p:cNvSpPr txBox="1"/>
            <p:nvPr/>
          </p:nvSpPr>
          <p:spPr>
            <a:xfrm>
              <a:off x="4935794" y="374756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F98DEE-701B-323A-2783-C6BE918C958B}"/>
                </a:ext>
              </a:extLst>
            </p:cNvPr>
            <p:cNvSpPr txBox="1"/>
            <p:nvPr/>
          </p:nvSpPr>
          <p:spPr>
            <a:xfrm>
              <a:off x="4935794" y="4796135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/>
                  </a:solidFill>
                </a:rPr>
                <a:t>¬ </a:t>
              </a:r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27ABAC-B4B6-9069-B99C-6FA07900BFF1}"/>
                </a:ext>
              </a:extLst>
            </p:cNvPr>
            <p:cNvSpPr txBox="1"/>
            <p:nvPr/>
          </p:nvSpPr>
          <p:spPr>
            <a:xfrm>
              <a:off x="5986800" y="5626749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= </a:t>
              </a: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 baseline="-25000">
                  <a:solidFill>
                    <a:schemeClr val="accent2"/>
                  </a:solidFill>
                </a:rPr>
                <a:t>1</a:t>
              </a:r>
              <a:endParaRPr lang="en-US" baseline="-2500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4C3553-D97D-3BDC-72A0-6CCC166BD4DE}"/>
                </a:ext>
              </a:extLst>
            </p:cNvPr>
            <p:cNvSpPr txBox="1"/>
            <p:nvPr/>
          </p:nvSpPr>
          <p:spPr>
            <a:xfrm>
              <a:off x="7334865" y="5626748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= </a:t>
              </a:r>
              <a:r>
                <a:rPr lang="en-US" sz="2400" i="1">
                  <a:solidFill>
                    <a:schemeClr val="accent1"/>
                  </a:solidFill>
                </a:rPr>
                <a:t>n</a:t>
              </a:r>
              <a:r>
                <a:rPr lang="en-US" sz="2400" baseline="-25000">
                  <a:solidFill>
                    <a:schemeClr val="accent1"/>
                  </a:solidFill>
                </a:rPr>
                <a:t>2</a:t>
              </a:r>
              <a:endParaRPr lang="en-US" baseline="-2500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BB60E0-E6A2-CF08-B407-328F79D0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97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DB7F-34C1-5B47-15A4-DB9E12D6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Measuring keyness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9AAA5-7F72-A933-3A7B-16D67B64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Recent studies: </a:t>
            </a:r>
            <a:r>
              <a:rPr lang="en-US">
                <a:solidFill>
                  <a:schemeClr val="accent1"/>
                </a:solidFill>
              </a:rPr>
              <a:t>document frequency </a:t>
            </a:r>
            <a:r>
              <a:rPr lang="en-US"/>
              <a:t>more robust than term frequency (e.g. Egbert &amp; </a:t>
            </a:r>
            <a:r>
              <a:rPr lang="en-US" err="1"/>
              <a:t>Biber</a:t>
            </a:r>
            <a:r>
              <a:rPr lang="en-US"/>
              <a:t> 2019)</a:t>
            </a:r>
            <a:endParaRPr lang="en-US" i="1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Frequency data for </a:t>
            </a:r>
            <a:r>
              <a:rPr lang="en-US" b="1" i="1">
                <a:solidFill>
                  <a:schemeClr val="accent5">
                    <a:lumMod val="75000"/>
                  </a:schemeClr>
                </a:solidFill>
              </a:rPr>
              <a:t>w</a:t>
            </a:r>
            <a:endParaRPr lang="en-US" b="1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de-DE" i="1">
                <a:solidFill>
                  <a:schemeClr val="accent2"/>
                </a:solidFill>
              </a:rPr>
              <a:t>f</a:t>
            </a:r>
            <a:r>
              <a:rPr lang="de-DE" baseline="-25000">
                <a:solidFill>
                  <a:schemeClr val="accent2"/>
                </a:solidFill>
              </a:rPr>
              <a:t>1</a:t>
            </a:r>
            <a:r>
              <a:rPr lang="de-DE"/>
              <a:t> = </a:t>
            </a:r>
            <a:r>
              <a:rPr lang="de-DE" err="1"/>
              <a:t>df</a:t>
            </a:r>
            <a:r>
              <a:rPr lang="de-DE"/>
              <a:t> in </a:t>
            </a:r>
            <a:r>
              <a:rPr lang="de-DE" err="1"/>
              <a:t>corpus</a:t>
            </a:r>
            <a:r>
              <a:rPr lang="de-DE"/>
              <a:t> </a:t>
            </a:r>
            <a:r>
              <a:rPr lang="de-DE" b="1"/>
              <a:t>A</a:t>
            </a:r>
            <a:endParaRPr lang="de-DE"/>
          </a:p>
          <a:p>
            <a:r>
              <a:rPr lang="de-DE" i="1">
                <a:solidFill>
                  <a:schemeClr val="accent2"/>
                </a:solidFill>
              </a:rPr>
              <a:t>n</a:t>
            </a:r>
            <a:r>
              <a:rPr lang="de-DE" baseline="-25000">
                <a:solidFill>
                  <a:schemeClr val="accent2"/>
                </a:solidFill>
              </a:rPr>
              <a:t>1</a:t>
            </a:r>
            <a:r>
              <a:rPr lang="de-DE"/>
              <a:t> = </a:t>
            </a:r>
            <a:r>
              <a:rPr lang="de-DE" err="1"/>
              <a:t>no</a:t>
            </a:r>
            <a:r>
              <a:rPr lang="de-DE"/>
              <a:t>.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texts</a:t>
            </a:r>
            <a:r>
              <a:rPr lang="de-DE"/>
              <a:t> in </a:t>
            </a:r>
            <a:r>
              <a:rPr lang="de-DE" b="1"/>
              <a:t>A</a:t>
            </a:r>
          </a:p>
          <a:p>
            <a:r>
              <a:rPr lang="de-DE" i="1">
                <a:solidFill>
                  <a:schemeClr val="tx2"/>
                </a:solidFill>
              </a:rPr>
              <a:t>f</a:t>
            </a:r>
            <a:r>
              <a:rPr lang="de-DE" i="1" baseline="-25000">
                <a:solidFill>
                  <a:schemeClr val="tx2"/>
                </a:solidFill>
              </a:rPr>
              <a:t>2</a:t>
            </a:r>
            <a:r>
              <a:rPr lang="de-DE"/>
              <a:t> = </a:t>
            </a:r>
            <a:r>
              <a:rPr lang="de-DE" err="1"/>
              <a:t>df</a:t>
            </a:r>
            <a:r>
              <a:rPr lang="de-DE"/>
              <a:t> in </a:t>
            </a:r>
            <a:r>
              <a:rPr lang="de-DE" err="1"/>
              <a:t>corpus</a:t>
            </a:r>
            <a:r>
              <a:rPr lang="de-DE"/>
              <a:t> </a:t>
            </a:r>
            <a:r>
              <a:rPr lang="de-DE" b="1"/>
              <a:t>B</a:t>
            </a:r>
            <a:endParaRPr lang="de-DE"/>
          </a:p>
          <a:p>
            <a:r>
              <a:rPr lang="de-DE" i="1">
                <a:solidFill>
                  <a:schemeClr val="tx2"/>
                </a:solidFill>
              </a:rPr>
              <a:t>n</a:t>
            </a:r>
            <a:r>
              <a:rPr lang="de-DE" baseline="-25000">
                <a:solidFill>
                  <a:schemeClr val="tx2"/>
                </a:solidFill>
              </a:rPr>
              <a:t>2</a:t>
            </a:r>
            <a:r>
              <a:rPr lang="de-DE"/>
              <a:t> = </a:t>
            </a:r>
            <a:r>
              <a:rPr lang="de-DE" err="1"/>
              <a:t>no</a:t>
            </a:r>
            <a:r>
              <a:rPr lang="de-DE"/>
              <a:t>.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texts</a:t>
            </a:r>
            <a:r>
              <a:rPr lang="de-DE"/>
              <a:t> in </a:t>
            </a:r>
            <a:r>
              <a:rPr lang="de-DE" b="1"/>
              <a:t>B</a:t>
            </a:r>
            <a:endParaRPr lang="de-DE"/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3ED067-2DD3-DECE-E41C-CE123D9EF886}"/>
              </a:ext>
            </a:extLst>
          </p:cNvPr>
          <p:cNvGrpSpPr/>
          <p:nvPr/>
        </p:nvGrpSpPr>
        <p:grpSpPr>
          <a:xfrm>
            <a:off x="4935794" y="2967335"/>
            <a:ext cx="3751006" cy="3121079"/>
            <a:chOff x="4935794" y="2967335"/>
            <a:chExt cx="3751006" cy="3121079"/>
          </a:xfrm>
        </p:grpSpPr>
        <p:graphicFrame>
          <p:nvGraphicFramePr>
            <p:cNvPr id="4" name="Content Placeholder 4">
              <a:extLst>
                <a:ext uri="{FF2B5EF4-FFF2-40B4-BE49-F238E27FC236}">
                  <a16:creationId xmlns:a16="http://schemas.microsoft.com/office/drawing/2014/main" id="{7317DBC9-BA07-8D03-40EE-198BDAC1AD4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26790465"/>
                </p:ext>
              </p:extLst>
            </p:nvPr>
          </p:nvGraphicFramePr>
          <p:xfrm>
            <a:off x="5986800" y="3429000"/>
            <a:ext cx="2700000" cy="2160000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350000">
                    <a:extLst>
                      <a:ext uri="{9D8B030D-6E8A-4147-A177-3AD203B41FA5}">
                        <a16:colId xmlns:a16="http://schemas.microsoft.com/office/drawing/2014/main" val="3024354588"/>
                      </a:ext>
                    </a:extLst>
                  </a:gridCol>
                  <a:gridCol w="1350000">
                    <a:extLst>
                      <a:ext uri="{9D8B030D-6E8A-4147-A177-3AD203B41FA5}">
                        <a16:colId xmlns:a16="http://schemas.microsoft.com/office/drawing/2014/main" val="2785664756"/>
                      </a:ext>
                    </a:extLst>
                  </a:gridCol>
                </a:tblGrid>
                <a:tr h="106395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3200" i="1">
                            <a:solidFill>
                              <a:schemeClr val="accent2"/>
                            </a:solidFill>
                          </a:rPr>
                          <a:t>f</a:t>
                        </a:r>
                        <a:r>
                          <a:rPr lang="de-DE" sz="3200" baseline="-25000">
                            <a:solidFill>
                              <a:schemeClr val="accent2"/>
                            </a:solidFill>
                          </a:rPr>
                          <a:t>1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24054192"/>
                    </a:ext>
                  </a:extLst>
                </a:tr>
                <a:tr h="1096050"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661925089"/>
                    </a:ext>
                  </a:extLst>
                </a:tr>
              </a:tbl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89D3C3-E748-B644-DE9F-FFD53F8F29D1}"/>
                </a:ext>
              </a:extLst>
            </p:cNvPr>
            <p:cNvSpPr txBox="1"/>
            <p:nvPr/>
          </p:nvSpPr>
          <p:spPr>
            <a:xfrm>
              <a:off x="598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A</a:t>
              </a:r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75448A-E8C1-8AED-B9C9-27E208EAAC33}"/>
                </a:ext>
              </a:extLst>
            </p:cNvPr>
            <p:cNvSpPr txBox="1"/>
            <p:nvPr/>
          </p:nvSpPr>
          <p:spPr>
            <a:xfrm>
              <a:off x="733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</a:t>
              </a:r>
              <a:endParaRPr lang="en-US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6D7829-F6CB-A9F0-DE04-42C9F591BE9A}"/>
                </a:ext>
              </a:extLst>
            </p:cNvPr>
            <p:cNvSpPr txBox="1"/>
            <p:nvPr/>
          </p:nvSpPr>
          <p:spPr>
            <a:xfrm>
              <a:off x="4935794" y="374756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F98DEE-701B-323A-2783-C6BE918C958B}"/>
                </a:ext>
              </a:extLst>
            </p:cNvPr>
            <p:cNvSpPr txBox="1"/>
            <p:nvPr/>
          </p:nvSpPr>
          <p:spPr>
            <a:xfrm>
              <a:off x="4935794" y="4796135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/>
                  </a:solidFill>
                </a:rPr>
                <a:t>¬ </a:t>
              </a:r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27ABAC-B4B6-9069-B99C-6FA07900BFF1}"/>
                </a:ext>
              </a:extLst>
            </p:cNvPr>
            <p:cNvSpPr txBox="1"/>
            <p:nvPr/>
          </p:nvSpPr>
          <p:spPr>
            <a:xfrm>
              <a:off x="5986800" y="5626749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= </a:t>
              </a: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 baseline="-25000">
                  <a:solidFill>
                    <a:schemeClr val="accent2"/>
                  </a:solidFill>
                </a:rPr>
                <a:t>1</a:t>
              </a:r>
              <a:endParaRPr lang="en-US" baseline="-25000">
                <a:solidFill>
                  <a:schemeClr val="accent2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4C3553-D97D-3BDC-72A0-6CCC166BD4DE}"/>
                </a:ext>
              </a:extLst>
            </p:cNvPr>
            <p:cNvSpPr txBox="1"/>
            <p:nvPr/>
          </p:nvSpPr>
          <p:spPr>
            <a:xfrm>
              <a:off x="7334865" y="5626748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= </a:t>
              </a:r>
              <a:r>
                <a:rPr lang="en-US" sz="2400" i="1">
                  <a:solidFill>
                    <a:schemeClr val="accent1"/>
                  </a:solidFill>
                </a:rPr>
                <a:t>n</a:t>
              </a:r>
              <a:r>
                <a:rPr lang="en-US" sz="2400" baseline="-25000">
                  <a:solidFill>
                    <a:schemeClr val="accent1"/>
                  </a:solidFill>
                </a:rPr>
                <a:t>2</a:t>
              </a:r>
              <a:endParaRPr lang="en-US" baseline="-25000">
                <a:solidFill>
                  <a:schemeClr val="accent1"/>
                </a:solidFill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0DF54F-A7C8-780D-B5DA-C2888B45C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44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440F-CFF6-6ED0-4890-35F3343B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</a:t>
            </a:r>
            <a:r>
              <a:rPr lang="en-US" dirty="0" err="1"/>
              <a:t>keyness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8E495-153A-4F05-CD67-C2E19835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44753" cy="4525963"/>
          </a:xfrm>
        </p:spPr>
        <p:txBody>
          <a:bodyPr/>
          <a:lstStyle/>
          <a:p>
            <a:r>
              <a:rPr lang="en-US" dirty="0"/>
              <a:t>Goal: compare frequencies </a:t>
            </a:r>
            <a:r>
              <a:rPr lang="en-US" dirty="0">
                <a:solidFill>
                  <a:schemeClr val="accent2"/>
                </a:solidFill>
              </a:rPr>
              <a:t>π</a:t>
            </a:r>
            <a:r>
              <a:rPr lang="en-US" baseline="-25000" dirty="0">
                <a:solidFill>
                  <a:schemeClr val="accent2"/>
                </a:solidFill>
              </a:rPr>
              <a:t>1</a:t>
            </a:r>
            <a:r>
              <a:rPr lang="en-US" dirty="0"/>
              <a:t> and </a:t>
            </a:r>
            <a:r>
              <a:rPr lang="en-US" dirty="0">
                <a:solidFill>
                  <a:schemeClr val="tx2"/>
                </a:solidFill>
              </a:rPr>
              <a:t>π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r>
              <a:rPr lang="en-US" dirty="0"/>
              <a:t> of candidate item in sublanguages represented by corpora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</a:p>
          <a:p>
            <a:pPr lvl="1"/>
            <a:r>
              <a:rPr lang="en-US" dirty="0"/>
              <a:t>statisticians speak of “</a:t>
            </a:r>
            <a:r>
              <a:rPr lang="en-US" dirty="0">
                <a:solidFill>
                  <a:schemeClr val="tx2"/>
                </a:solidFill>
              </a:rPr>
              <a:t>populations</a:t>
            </a:r>
            <a:r>
              <a:rPr lang="en-US" dirty="0"/>
              <a:t>”</a:t>
            </a:r>
          </a:p>
          <a:p>
            <a:r>
              <a:rPr lang="en-US" dirty="0"/>
              <a:t>Best sample estimates (MLE)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positive keyword if </a:t>
            </a:r>
            <a:r>
              <a:rPr lang="en-US" dirty="0">
                <a:solidFill>
                  <a:schemeClr val="accent2"/>
                </a:solidFill>
              </a:rPr>
              <a:t>π</a:t>
            </a:r>
            <a:r>
              <a:rPr lang="en-US" baseline="-25000" dirty="0">
                <a:solidFill>
                  <a:schemeClr val="accent2"/>
                </a:solidFill>
              </a:rPr>
              <a:t>1</a:t>
            </a:r>
            <a:r>
              <a:rPr lang="en-US" dirty="0"/>
              <a:t> &gt;&gt; </a:t>
            </a:r>
            <a:r>
              <a:rPr lang="en-US" dirty="0">
                <a:solidFill>
                  <a:schemeClr val="tx2"/>
                </a:solidFill>
              </a:rPr>
              <a:t>π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  <a:p>
            <a:r>
              <a:rPr lang="en-US" dirty="0"/>
              <a:t>negative keyword if </a:t>
            </a:r>
            <a:r>
              <a:rPr lang="en-US" dirty="0">
                <a:solidFill>
                  <a:schemeClr val="accent2"/>
                </a:solidFill>
              </a:rPr>
              <a:t>π</a:t>
            </a:r>
            <a:r>
              <a:rPr lang="en-US" baseline="-25000" dirty="0">
                <a:solidFill>
                  <a:schemeClr val="accent2"/>
                </a:solidFill>
              </a:rPr>
              <a:t>1</a:t>
            </a:r>
            <a:r>
              <a:rPr lang="en-US" dirty="0"/>
              <a:t> &lt;&lt; </a:t>
            </a:r>
            <a:r>
              <a:rPr lang="en-US" dirty="0">
                <a:solidFill>
                  <a:schemeClr val="tx2"/>
                </a:solidFill>
              </a:rPr>
              <a:t>π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6F284-6670-C733-1865-78A1A1AD8C82}"/>
              </a:ext>
            </a:extLst>
          </p:cNvPr>
          <p:cNvGrpSpPr/>
          <p:nvPr/>
        </p:nvGrpSpPr>
        <p:grpSpPr>
          <a:xfrm>
            <a:off x="4935794" y="2967335"/>
            <a:ext cx="3751006" cy="3121079"/>
            <a:chOff x="4935794" y="2967335"/>
            <a:chExt cx="3751006" cy="3121079"/>
          </a:xfrm>
        </p:grpSpPr>
        <p:graphicFrame>
          <p:nvGraphicFramePr>
            <p:cNvPr id="7" name="Content Placeholder 4">
              <a:extLst>
                <a:ext uri="{FF2B5EF4-FFF2-40B4-BE49-F238E27FC236}">
                  <a16:creationId xmlns:a16="http://schemas.microsoft.com/office/drawing/2014/main" id="{BBE24771-6896-C0BB-0636-737F8D92FEF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65327632"/>
                </p:ext>
              </p:extLst>
            </p:nvPr>
          </p:nvGraphicFramePr>
          <p:xfrm>
            <a:off x="5986800" y="3429000"/>
            <a:ext cx="2700000" cy="2160000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350000">
                    <a:extLst>
                      <a:ext uri="{9D8B030D-6E8A-4147-A177-3AD203B41FA5}">
                        <a16:colId xmlns:a16="http://schemas.microsoft.com/office/drawing/2014/main" val="3024354588"/>
                      </a:ext>
                    </a:extLst>
                  </a:gridCol>
                  <a:gridCol w="1350000">
                    <a:extLst>
                      <a:ext uri="{9D8B030D-6E8A-4147-A177-3AD203B41FA5}">
                        <a16:colId xmlns:a16="http://schemas.microsoft.com/office/drawing/2014/main" val="2785664756"/>
                      </a:ext>
                    </a:extLst>
                  </a:gridCol>
                </a:tblGrid>
                <a:tr h="106395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3200" i="1">
                            <a:solidFill>
                              <a:schemeClr val="accent2"/>
                            </a:solidFill>
                          </a:rPr>
                          <a:t>f</a:t>
                        </a:r>
                        <a:r>
                          <a:rPr lang="de-DE" sz="3200" baseline="-25000">
                            <a:solidFill>
                              <a:schemeClr val="accent2"/>
                            </a:solidFill>
                          </a:rPr>
                          <a:t>1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24054192"/>
                    </a:ext>
                  </a:extLst>
                </a:tr>
                <a:tr h="1096050"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661925089"/>
                    </a:ext>
                  </a:extLst>
                </a:tr>
              </a:tbl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8C9997-26FB-3162-C12B-D888FEEA1A4B}"/>
                </a:ext>
              </a:extLst>
            </p:cNvPr>
            <p:cNvSpPr txBox="1"/>
            <p:nvPr/>
          </p:nvSpPr>
          <p:spPr>
            <a:xfrm>
              <a:off x="598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A</a:t>
              </a:r>
              <a:endParaRPr 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CC049C-BE6E-DC3E-9447-B67143F68918}"/>
                </a:ext>
              </a:extLst>
            </p:cNvPr>
            <p:cNvSpPr txBox="1"/>
            <p:nvPr/>
          </p:nvSpPr>
          <p:spPr>
            <a:xfrm>
              <a:off x="733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</a:t>
              </a:r>
              <a:endParaRPr lang="en-US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400146-A681-DB6C-D48A-0C811FFE467F}"/>
                </a:ext>
              </a:extLst>
            </p:cNvPr>
            <p:cNvSpPr txBox="1"/>
            <p:nvPr/>
          </p:nvSpPr>
          <p:spPr>
            <a:xfrm>
              <a:off x="4935794" y="374756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397E60-A17B-D31B-AF05-45A00E64EC05}"/>
                </a:ext>
              </a:extLst>
            </p:cNvPr>
            <p:cNvSpPr txBox="1"/>
            <p:nvPr/>
          </p:nvSpPr>
          <p:spPr>
            <a:xfrm>
              <a:off x="4935794" y="4796135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/>
                  </a:solidFill>
                </a:rPr>
                <a:t>¬ </a:t>
              </a:r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3D0F3D-8891-138F-B91A-DF929179A429}"/>
                </a:ext>
              </a:extLst>
            </p:cNvPr>
            <p:cNvSpPr txBox="1"/>
            <p:nvPr/>
          </p:nvSpPr>
          <p:spPr>
            <a:xfrm>
              <a:off x="5986800" y="5626749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= </a:t>
              </a: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 baseline="-25000">
                  <a:solidFill>
                    <a:schemeClr val="accent2"/>
                  </a:solidFill>
                </a:rPr>
                <a:t>1</a:t>
              </a:r>
              <a:endParaRPr lang="en-US" baseline="-2500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CFB3ED-923F-7BCB-D619-E29563000495}"/>
                </a:ext>
              </a:extLst>
            </p:cNvPr>
            <p:cNvSpPr txBox="1"/>
            <p:nvPr/>
          </p:nvSpPr>
          <p:spPr>
            <a:xfrm>
              <a:off x="7334865" y="5626748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= </a:t>
              </a:r>
              <a:r>
                <a:rPr lang="en-US" sz="2400" i="1" dirty="0">
                  <a:solidFill>
                    <a:schemeClr val="accent1"/>
                  </a:solidFill>
                </a:rPr>
                <a:t>n</a:t>
              </a:r>
              <a:r>
                <a:rPr lang="en-US" sz="2400" baseline="-25000" dirty="0">
                  <a:solidFill>
                    <a:schemeClr val="accent1"/>
                  </a:solidFill>
                </a:rPr>
                <a:t>2</a:t>
              </a:r>
              <a:endParaRPr lang="en-US" baseline="-250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663D4CE-A4DC-7E78-324A-F119ABF4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10" y="3747569"/>
            <a:ext cx="3509010" cy="91440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EBA37D1-ADF5-6240-B620-D6F972CF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25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C3F-8ACF-5000-10B4-E46FADE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Keyness measures: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F24A-E26F-A2A4-D6E2-6047092A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Inference about frequency in </a:t>
            </a:r>
            <a:r>
              <a:rPr lang="en-US">
                <a:solidFill>
                  <a:schemeClr val="accent1"/>
                </a:solidFill>
              </a:rPr>
              <a:t>population</a:t>
            </a:r>
            <a:r>
              <a:rPr lang="en-US"/>
              <a:t> </a:t>
            </a:r>
            <a:r>
              <a:rPr lang="en-US" b="1"/>
              <a:t>A</a:t>
            </a:r>
            <a:r>
              <a:rPr lang="en-US"/>
              <a:t> vs. </a:t>
            </a:r>
            <a:r>
              <a:rPr lang="en-US" b="1"/>
              <a:t>B</a:t>
            </a:r>
          </a:p>
          <a:p>
            <a:pPr lvl="3"/>
            <a:endParaRPr lang="en-US"/>
          </a:p>
          <a:p>
            <a:pPr lvl="3"/>
            <a:endParaRPr lang="en-US"/>
          </a:p>
          <a:p>
            <a:r>
              <a:rPr lang="en-US"/>
              <a:t>Observed contingency table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/>
              <a:t>Contingency table of expected frequencies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7EF8C2-ABA0-A5A9-59FC-6758A3B90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297471"/>
            <a:ext cx="2146300" cy="35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DC62A-40C7-B61B-E737-50FD188F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85" y="3330879"/>
            <a:ext cx="5704030" cy="1064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9D6374-EC45-F7C6-2856-4CA4DA4B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166410"/>
            <a:ext cx="7772400" cy="14169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331E1-FFC8-225D-AAC7-9BEC475C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1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B3EB085-0408-8C37-0D49-DA8F4C8172E0}"/>
              </a:ext>
            </a:extLst>
          </p:cNvPr>
          <p:cNvGrpSpPr/>
          <p:nvPr/>
        </p:nvGrpSpPr>
        <p:grpSpPr>
          <a:xfrm>
            <a:off x="0" y="4375355"/>
            <a:ext cx="9144000" cy="2482645"/>
            <a:chOff x="0" y="4375355"/>
            <a:chExt cx="9144000" cy="24826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52D68F-E068-0BBF-E90D-572923E3CD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8548"/>
            <a:stretch/>
          </p:blipFill>
          <p:spPr>
            <a:xfrm>
              <a:off x="0" y="4375355"/>
              <a:ext cx="9144000" cy="24826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4BE478-00AA-F8CA-AD6C-20276E349444}"/>
                </a:ext>
              </a:extLst>
            </p:cNvPr>
            <p:cNvSpPr txBox="1"/>
            <p:nvPr/>
          </p:nvSpPr>
          <p:spPr>
            <a:xfrm>
              <a:off x="855405" y="4754564"/>
              <a:ext cx="2330247" cy="707886"/>
            </a:xfrm>
            <a:prstGeom prst="rect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data set from </a:t>
              </a:r>
            </a:p>
            <a:p>
              <a:r>
                <a:rPr lang="en-US" sz="2000" dirty="0">
                  <a:solidFill>
                    <a:schemeClr val="accent5">
                      <a:lumMod val="75000"/>
                    </a:schemeClr>
                  </a:solidFill>
                </a:rPr>
                <a:t>Evert et al. (2018)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CCC06A-FAF8-5F61-9FC5-C3C9DCD7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Keyness measures: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C329-A775-9363-3F81-4413E551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5579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Statistical hypothesis tests for H</a:t>
            </a:r>
            <a:r>
              <a:rPr lang="en-US" baseline="-25000"/>
              <a:t>0</a:t>
            </a:r>
            <a:r>
              <a:rPr lang="en-US"/>
              <a:t> in contingency table:</a:t>
            </a:r>
          </a:p>
          <a:p>
            <a:r>
              <a:rPr lang="en-US" b="1">
                <a:solidFill>
                  <a:schemeClr val="accent1"/>
                </a:solidFill>
              </a:rPr>
              <a:t>log-likelihood</a:t>
            </a:r>
            <a:r>
              <a:rPr lang="en-US"/>
              <a:t> </a:t>
            </a:r>
            <a:r>
              <a:rPr lang="en-US" i="1"/>
              <a:t>G</a:t>
            </a:r>
            <a:r>
              <a:rPr lang="en-US" baseline="30000"/>
              <a:t>2 </a:t>
            </a:r>
            <a:r>
              <a:rPr lang="en-US"/>
              <a:t>(</a:t>
            </a:r>
            <a:r>
              <a:rPr lang="en-US" err="1"/>
              <a:t>Rayson</a:t>
            </a:r>
            <a:r>
              <a:rPr lang="en-US"/>
              <a:t> &amp; Garside 2000)</a:t>
            </a:r>
          </a:p>
          <a:p>
            <a:r>
              <a:rPr lang="en-US">
                <a:solidFill>
                  <a:schemeClr val="accent1"/>
                </a:solidFill>
              </a:rPr>
              <a:t>chi-squared test </a:t>
            </a:r>
            <a:r>
              <a:rPr lang="en-US" i="1"/>
              <a:t>X</a:t>
            </a:r>
            <a:r>
              <a:rPr lang="en-US" baseline="30000"/>
              <a:t>2</a:t>
            </a:r>
            <a:br>
              <a:rPr lang="en-US" baseline="30000"/>
            </a:br>
            <a:r>
              <a:rPr lang="en-US"/>
              <a:t>(Scott 1997)</a:t>
            </a:r>
          </a:p>
          <a:p>
            <a:r>
              <a:rPr lang="en-US">
                <a:solidFill>
                  <a:schemeClr val="accent1"/>
                </a:solidFill>
              </a:rPr>
              <a:t>Fisher's exact test </a:t>
            </a:r>
            <a:r>
              <a:rPr lang="en-US"/>
              <a:t>(Lafon 1980)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25ACF-414F-D9E7-775E-C756BB91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100" y="2702028"/>
            <a:ext cx="4330700" cy="12573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AB5812-67F4-E5C0-6060-9845C3EED3AC}"/>
              </a:ext>
            </a:extLst>
          </p:cNvPr>
          <p:cNvSpPr/>
          <p:nvPr/>
        </p:nvSpPr>
        <p:spPr>
          <a:xfrm>
            <a:off x="1331261" y="4984294"/>
            <a:ext cx="6481480" cy="956312"/>
          </a:xfrm>
          <a:prstGeom prst="roundRect">
            <a:avLst>
              <a:gd name="adj" fmla="val 3372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/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Problem:</a:t>
            </a:r>
            <a:r>
              <a:rPr lang="en-US" sz="2400"/>
              <a:t> mainly focused on amount of evidence against H</a:t>
            </a:r>
            <a:r>
              <a:rPr lang="en-US" sz="2400" baseline="-25000"/>
              <a:t>0</a:t>
            </a:r>
            <a:r>
              <a:rPr lang="en-US" sz="2400"/>
              <a:t> ➞ biased towards high </a:t>
            </a:r>
            <a:r>
              <a:rPr lang="en-US" sz="2400" i="1"/>
              <a:t>f</a:t>
            </a:r>
            <a:r>
              <a:rPr lang="en-US" sz="2400" baseline="-25000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E4044-BF9B-68FD-C3C1-FE1D3991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C06A-FAF8-5F61-9FC5-C3C9DCD7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Keyness measures: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effect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113A8-272C-4115-C5A6-5DFAC8DA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97" y="2708416"/>
            <a:ext cx="2895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72F133-A50B-51F0-25F8-B5A2CA00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99" y="2642051"/>
            <a:ext cx="5386832" cy="108407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9C329-A775-9363-3F81-4413E5513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459620" cy="264733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Focus on magnitude of difference between </a:t>
            </a:r>
            <a:r>
              <a:rPr lang="en-US" i="1"/>
              <a:t>π</a:t>
            </a:r>
            <a:r>
              <a:rPr lang="en-US" baseline="-25000"/>
              <a:t>1</a:t>
            </a:r>
            <a:r>
              <a:rPr lang="en-US"/>
              <a:t> and </a:t>
            </a:r>
            <a:r>
              <a:rPr lang="en-US" i="1"/>
              <a:t>π</a:t>
            </a:r>
            <a:r>
              <a:rPr lang="en-US" baseline="-25000"/>
              <a:t>2</a:t>
            </a:r>
            <a:r>
              <a:rPr lang="en-US"/>
              <a:t>:</a:t>
            </a:r>
          </a:p>
          <a:p>
            <a:r>
              <a:rPr lang="en-US" b="1" err="1">
                <a:solidFill>
                  <a:schemeClr val="accent1"/>
                </a:solidFill>
              </a:rPr>
              <a:t>LogRatio</a:t>
            </a:r>
            <a:r>
              <a:rPr lang="en-US"/>
              <a:t> (Hardie 2014) = log </a:t>
            </a:r>
            <a:r>
              <a:rPr lang="en-US">
                <a:solidFill>
                  <a:schemeClr val="accent1"/>
                </a:solidFill>
              </a:rPr>
              <a:t>relative risk </a:t>
            </a:r>
            <a:r>
              <a:rPr lang="en-US" i="1"/>
              <a:t>r</a:t>
            </a:r>
            <a:endParaRPr lang="en-US"/>
          </a:p>
          <a:p>
            <a:pPr lvl="1"/>
            <a:r>
              <a:rPr lang="en-US"/>
              <a:t>a better version</a:t>
            </a:r>
            <a:br>
              <a:rPr lang="en-US"/>
            </a:br>
            <a:r>
              <a:rPr lang="en-US"/>
              <a:t>(Walter 1975)</a:t>
            </a:r>
          </a:p>
          <a:p>
            <a:r>
              <a:rPr lang="en-US"/>
              <a:t>closely related measures: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%DIFF</a:t>
            </a:r>
            <a:r>
              <a:rPr lang="en-US"/>
              <a:t> (</a:t>
            </a:r>
            <a:r>
              <a:rPr lang="en-US" err="1"/>
              <a:t>Gabrielatos</a:t>
            </a:r>
            <a:r>
              <a:rPr lang="en-US"/>
              <a:t> &amp; </a:t>
            </a:r>
            <a:r>
              <a:rPr lang="en-US" err="1"/>
              <a:t>Marchi</a:t>
            </a:r>
            <a:r>
              <a:rPr lang="en-US"/>
              <a:t> 2012), </a:t>
            </a:r>
            <a:r>
              <a:rPr lang="en-US">
                <a:solidFill>
                  <a:schemeClr val="accent1"/>
                </a:solidFill>
              </a:rPr>
              <a:t>RRF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odds ratio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Δ</a:t>
            </a:r>
            <a:r>
              <a:rPr lang="en-US" i="1">
                <a:solidFill>
                  <a:schemeClr val="accent1"/>
                </a:solidFill>
              </a:rPr>
              <a:t>P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8B5A5-6E2F-016F-CDAC-5245112079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14"/>
          <a:stretch/>
        </p:blipFill>
        <p:spPr>
          <a:xfrm>
            <a:off x="0" y="4325511"/>
            <a:ext cx="9144000" cy="253249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D0ACC9-9C0C-44E8-94B3-B0907F7B7DDD}"/>
              </a:ext>
            </a:extLst>
          </p:cNvPr>
          <p:cNvSpPr/>
          <p:nvPr/>
        </p:nvSpPr>
        <p:spPr>
          <a:xfrm>
            <a:off x="1331261" y="4984294"/>
            <a:ext cx="6481480" cy="956312"/>
          </a:xfrm>
          <a:prstGeom prst="roundRect">
            <a:avLst>
              <a:gd name="adj" fmla="val 33728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ln/>
          <a:effectLst>
            <a:outerShdw blurRad="50800" dist="12700" dir="5400000" rotWithShape="0">
              <a:srgbClr val="000000">
                <a:alpha val="50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Problem:</a:t>
            </a:r>
            <a:r>
              <a:rPr lang="en-US" sz="2400"/>
              <a:t> ignores sampling variation</a:t>
            </a:r>
            <a:br>
              <a:rPr lang="en-US" sz="2400"/>
            </a:br>
            <a:r>
              <a:rPr lang="en-US" sz="2400"/>
              <a:t>➞ often biased towards very low </a:t>
            </a:r>
            <a:r>
              <a:rPr lang="en-US" sz="2400" i="1"/>
              <a:t>f</a:t>
            </a:r>
            <a:r>
              <a:rPr lang="en-US" sz="2400" baseline="-25000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3FE56-2FBE-54EB-9ECE-B8240B9A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7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C3F-8ACF-5000-10B4-E46FADE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Keyness measures: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significance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F24A-E26F-A2A4-D6E2-6047092A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Effect-size measures combined with </a:t>
            </a:r>
            <a:r>
              <a:rPr lang="en-US" b="1" dirty="0">
                <a:solidFill>
                  <a:schemeClr val="accent1"/>
                </a:solidFill>
              </a:rPr>
              <a:t>significance filter</a:t>
            </a:r>
            <a:r>
              <a:rPr lang="en-US" dirty="0"/>
              <a:t>: set score = 0 if not significant according to </a:t>
            </a:r>
            <a:r>
              <a:rPr lang="en-US" i="1" dirty="0"/>
              <a:t>G</a:t>
            </a:r>
            <a:r>
              <a:rPr lang="en-US" baseline="30000" dirty="0"/>
              <a:t>2</a:t>
            </a:r>
          </a:p>
          <a:p>
            <a:r>
              <a:rPr lang="en-US" dirty="0"/>
              <a:t>Hardie (2014): control family-wise error rate (FWER) in data set by using </a:t>
            </a:r>
            <a:r>
              <a:rPr lang="en-US" b="1" dirty="0">
                <a:solidFill>
                  <a:schemeClr val="tx2"/>
                </a:solidFill>
              </a:rPr>
              <a:t>adjusted significance level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Heuristic alternative: frequency </a:t>
            </a:r>
            <a:r>
              <a:rPr lang="en-US" b="1" dirty="0">
                <a:solidFill>
                  <a:schemeClr val="tx2"/>
                </a:solidFill>
              </a:rPr>
              <a:t>threshold</a:t>
            </a:r>
          </a:p>
          <a:p>
            <a:pPr lvl="1"/>
            <a:r>
              <a:rPr lang="en-US" dirty="0"/>
              <a:t>typically 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dirty="0"/>
              <a:t> ≥ 5, 10, 100, … </a:t>
            </a:r>
          </a:p>
          <a:p>
            <a:pPr lvl="1"/>
            <a:r>
              <a:rPr lang="en-US" dirty="0"/>
              <a:t>often also requirement </a:t>
            </a:r>
            <a:r>
              <a:rPr lang="en-US" i="1" dirty="0"/>
              <a:t>f</a:t>
            </a:r>
            <a:r>
              <a:rPr lang="en-US" baseline="-25000" dirty="0"/>
              <a:t>2</a:t>
            </a:r>
            <a:r>
              <a:rPr lang="en-US" dirty="0"/>
              <a:t> &gt; 0 in reference corpus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1E333-33A6-A4A0-77A4-05525509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673144"/>
            <a:ext cx="6565900" cy="76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FE93-C71B-E924-42D1-D11F7C310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34B9-C336-8037-2DC2-F2E36500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Keyness measures: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A788-2F63-04AA-79B1-AFCDCA256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heuristic: </a:t>
            </a:r>
            <a:r>
              <a:rPr lang="en-US" b="1" dirty="0" err="1">
                <a:solidFill>
                  <a:schemeClr val="accent1"/>
                </a:solidFill>
              </a:rPr>
              <a:t>SimpleMaths</a:t>
            </a:r>
            <a:r>
              <a:rPr lang="en-US" dirty="0"/>
              <a:t> (</a:t>
            </a:r>
            <a:r>
              <a:rPr lang="en-US" dirty="0" err="1"/>
              <a:t>Kilgarriff</a:t>
            </a:r>
            <a:r>
              <a:rPr lang="en-US" dirty="0"/>
              <a:t> 2009)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Mathematician: no comment!</a:t>
            </a:r>
          </a:p>
          <a:p>
            <a:r>
              <a:rPr lang="en-US" dirty="0"/>
              <a:t>Many  other (often heuristic)</a:t>
            </a:r>
            <a:br>
              <a:rPr lang="en-US" dirty="0"/>
            </a:br>
            <a:r>
              <a:rPr lang="en-US" b="1" dirty="0">
                <a:solidFill>
                  <a:schemeClr val="tx2"/>
                </a:solidFill>
              </a:rPr>
              <a:t>association measures </a:t>
            </a:r>
            <a:r>
              <a:rPr lang="en-US" dirty="0"/>
              <a:t>have been</a:t>
            </a:r>
            <a:br>
              <a:rPr lang="en-US" dirty="0"/>
            </a:br>
            <a:r>
              <a:rPr lang="en-US" dirty="0"/>
              <a:t>suggested for collocation extraction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/>
              <a:t>Pecina</a:t>
            </a:r>
            <a:r>
              <a:rPr lang="en-US" dirty="0"/>
              <a:t> 2005)</a:t>
            </a:r>
          </a:p>
          <a:p>
            <a:r>
              <a:rPr lang="en-US" dirty="0"/>
              <a:t>Hardie (2014) includes AM in his</a:t>
            </a:r>
            <a:br>
              <a:rPr lang="en-US" dirty="0"/>
            </a:br>
            <a:r>
              <a:rPr lang="en-US" dirty="0"/>
              <a:t>list of </a:t>
            </a:r>
            <a:r>
              <a:rPr lang="en-US" dirty="0" err="1"/>
              <a:t>keyness</a:t>
            </a:r>
            <a:r>
              <a:rPr lang="en-US" dirty="0"/>
              <a:t> measures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C6B75-0C24-4C88-CE16-2AD33CD6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75" y="2205906"/>
            <a:ext cx="4704531" cy="104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DBCC3-B549-D84F-1394-EB9BCFDB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817" y="2978226"/>
            <a:ext cx="2870947" cy="3805815"/>
          </a:xfrm>
          <a:prstGeom prst="rect">
            <a:avLst/>
          </a:prstGeom>
          <a:solidFill>
            <a:schemeClr val="bg1"/>
          </a:solidFill>
          <a:effectLst>
            <a:outerShdw blurRad="762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D2F78-1A84-1CB8-B0F5-8E75BE02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D907-D46D-E0D3-4F6D-2C6F11F6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measure: LRC (Evert 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2E31-4FA6-560E-4443-3D633A64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1972340"/>
          </a:xfrm>
        </p:spPr>
        <p:txBody>
          <a:bodyPr/>
          <a:lstStyle/>
          <a:p>
            <a:r>
              <a:rPr lang="en-US"/>
              <a:t>Combine effect-size and significance aspects: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confidence interval </a:t>
            </a:r>
            <a:r>
              <a:rPr lang="en-US"/>
              <a:t>[log</a:t>
            </a:r>
            <a:r>
              <a:rPr lang="en-US" baseline="-25000"/>
              <a:t>2</a:t>
            </a:r>
            <a:r>
              <a:rPr lang="en-US"/>
              <a:t> </a:t>
            </a:r>
            <a:r>
              <a:rPr lang="en-US" i="1"/>
              <a:t>r</a:t>
            </a:r>
            <a:r>
              <a:rPr lang="en-US" baseline="-25000"/>
              <a:t>–</a:t>
            </a:r>
            <a:r>
              <a:rPr lang="en-US"/>
              <a:t>, log</a:t>
            </a:r>
            <a:r>
              <a:rPr lang="en-US" baseline="-25000"/>
              <a:t>2</a:t>
            </a:r>
            <a:r>
              <a:rPr lang="en-US"/>
              <a:t> </a:t>
            </a:r>
            <a:r>
              <a:rPr lang="en-US" i="1"/>
              <a:t>r</a:t>
            </a:r>
            <a:r>
              <a:rPr lang="en-US" baseline="-25000"/>
              <a:t>+</a:t>
            </a:r>
            <a:r>
              <a:rPr lang="en-US"/>
              <a:t>] for relative risk</a:t>
            </a:r>
          </a:p>
          <a:p>
            <a:r>
              <a:rPr lang="en-US"/>
              <a:t>Conservative estimate </a:t>
            </a:r>
            <a:r>
              <a:rPr lang="en-US" b="1">
                <a:solidFill>
                  <a:schemeClr val="tx2"/>
                </a:solidFill>
              </a:rPr>
              <a:t>LRC</a:t>
            </a:r>
            <a:r>
              <a:rPr lang="en-US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/>
              <a:t>(conservative </a:t>
            </a:r>
            <a:r>
              <a:rPr lang="en-US" err="1"/>
              <a:t>LogRatio</a:t>
            </a:r>
            <a:r>
              <a:rPr lang="en-US"/>
              <a:t>)</a:t>
            </a:r>
          </a:p>
          <a:p>
            <a:pPr lvl="1"/>
            <a:r>
              <a:rPr lang="en-US"/>
              <a:t>use value closest to 0 (not significant if 0 in interval ➞ LRC = 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747E8-1ECA-58FC-A818-CD046D789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68"/>
          <a:stretch/>
        </p:blipFill>
        <p:spPr>
          <a:xfrm>
            <a:off x="0" y="4296696"/>
            <a:ext cx="9144000" cy="256130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FDC5BE9-4D7B-98C2-4CC2-EC7A2C60E695}"/>
              </a:ext>
            </a:extLst>
          </p:cNvPr>
          <p:cNvGrpSpPr/>
          <p:nvPr/>
        </p:nvGrpSpPr>
        <p:grpSpPr>
          <a:xfrm>
            <a:off x="558210" y="4070135"/>
            <a:ext cx="8585790" cy="349704"/>
            <a:chOff x="547577" y="4320000"/>
            <a:chExt cx="8585790" cy="34970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A37B05-932A-2057-B3BE-181F845258A8}"/>
                </a:ext>
              </a:extLst>
            </p:cNvPr>
            <p:cNvCxnSpPr>
              <a:cxnSpLocks/>
            </p:cNvCxnSpPr>
            <p:nvPr/>
          </p:nvCxnSpPr>
          <p:spPr>
            <a:xfrm>
              <a:off x="547577" y="4391890"/>
              <a:ext cx="8363514" cy="0"/>
            </a:xfrm>
            <a:prstGeom prst="line">
              <a:avLst/>
            </a:prstGeom>
            <a:ln w="22225"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049CE3-919A-8B8D-F8B8-93E2F5E91D2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4320000"/>
              <a:ext cx="0" cy="144000"/>
            </a:xfrm>
            <a:prstGeom prst="line">
              <a:avLst/>
            </a:prstGeom>
            <a:ln w="22225"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A4FE0-A53A-B63B-CC37-B9BD0484BA11}"/>
                </a:ext>
              </a:extLst>
            </p:cNvPr>
            <p:cNvSpPr txBox="1"/>
            <p:nvPr/>
          </p:nvSpPr>
          <p:spPr>
            <a:xfrm>
              <a:off x="8606894" y="4392705"/>
              <a:ext cx="5264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log</a:t>
              </a:r>
              <a:r>
                <a:rPr lang="en-US" sz="1200" baseline="-25000"/>
                <a:t>2</a:t>
              </a:r>
              <a:r>
                <a:rPr lang="en-US" sz="1200"/>
                <a:t> </a:t>
              </a:r>
              <a:r>
                <a:rPr lang="en-US" sz="1200" i="1"/>
                <a:t>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AC3458-DD77-DF96-0DA3-37B9F866CEE7}"/>
                </a:ext>
              </a:extLst>
            </p:cNvPr>
            <p:cNvSpPr txBox="1"/>
            <p:nvPr/>
          </p:nvSpPr>
          <p:spPr>
            <a:xfrm>
              <a:off x="4454236" y="4470015"/>
              <a:ext cx="2355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0</a:t>
              </a:r>
              <a:endParaRPr lang="en-US" sz="1200" i="1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68066E-AC64-C9EA-9F9D-A901274D8ADF}"/>
                </a:ext>
              </a:extLst>
            </p:cNvPr>
            <p:cNvCxnSpPr>
              <a:cxnSpLocks/>
            </p:cNvCxnSpPr>
            <p:nvPr/>
          </p:nvCxnSpPr>
          <p:spPr>
            <a:xfrm>
              <a:off x="6012000" y="4320000"/>
              <a:ext cx="0" cy="144000"/>
            </a:xfrm>
            <a:prstGeom prst="line">
              <a:avLst/>
            </a:prstGeom>
            <a:ln w="22225"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B70BF3-708D-0B72-EC04-A4A2FD4F9145}"/>
                </a:ext>
              </a:extLst>
            </p:cNvPr>
            <p:cNvCxnSpPr>
              <a:cxnSpLocks/>
            </p:cNvCxnSpPr>
            <p:nvPr/>
          </p:nvCxnSpPr>
          <p:spPr>
            <a:xfrm>
              <a:off x="7452000" y="4320000"/>
              <a:ext cx="0" cy="144000"/>
            </a:xfrm>
            <a:prstGeom prst="line">
              <a:avLst/>
            </a:prstGeom>
            <a:ln w="22225"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E4EFB2-96F7-4B71-6091-CB25395050B4}"/>
                </a:ext>
              </a:extLst>
            </p:cNvPr>
            <p:cNvCxnSpPr>
              <a:cxnSpLocks/>
            </p:cNvCxnSpPr>
            <p:nvPr/>
          </p:nvCxnSpPr>
          <p:spPr>
            <a:xfrm>
              <a:off x="3132000" y="4320000"/>
              <a:ext cx="0" cy="144000"/>
            </a:xfrm>
            <a:prstGeom prst="line">
              <a:avLst/>
            </a:prstGeom>
            <a:ln w="22225"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5D91473-58CA-AB0B-B3F4-CEABE17DE36B}"/>
                </a:ext>
              </a:extLst>
            </p:cNvPr>
            <p:cNvCxnSpPr>
              <a:cxnSpLocks/>
            </p:cNvCxnSpPr>
            <p:nvPr/>
          </p:nvCxnSpPr>
          <p:spPr>
            <a:xfrm>
              <a:off x="1692000" y="4320000"/>
              <a:ext cx="0" cy="144000"/>
            </a:xfrm>
            <a:prstGeom prst="line">
              <a:avLst/>
            </a:prstGeom>
            <a:ln w="22225"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5C9044-BE7E-BDB8-DCD2-DF4CA14F4D38}"/>
                </a:ext>
              </a:extLst>
            </p:cNvPr>
            <p:cNvSpPr txBox="1"/>
            <p:nvPr/>
          </p:nvSpPr>
          <p:spPr>
            <a:xfrm>
              <a:off x="5891661" y="4480556"/>
              <a:ext cx="2355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1</a:t>
              </a:r>
              <a:endParaRPr lang="en-US" sz="1200" i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005F45-A2EE-8B79-A4A1-5B79207F87B7}"/>
                </a:ext>
              </a:extLst>
            </p:cNvPr>
            <p:cNvSpPr txBox="1"/>
            <p:nvPr/>
          </p:nvSpPr>
          <p:spPr>
            <a:xfrm>
              <a:off x="7329086" y="4470015"/>
              <a:ext cx="2355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2</a:t>
              </a:r>
              <a:endParaRPr lang="en-US" sz="1200" i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B8D62E-4F2C-C41D-AA26-27E210B93770}"/>
                </a:ext>
              </a:extLst>
            </p:cNvPr>
            <p:cNvSpPr txBox="1"/>
            <p:nvPr/>
          </p:nvSpPr>
          <p:spPr>
            <a:xfrm>
              <a:off x="3014235" y="4480556"/>
              <a:ext cx="2355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–1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BD0449-6D1B-A9D2-2464-6DA636B752CF}"/>
                </a:ext>
              </a:extLst>
            </p:cNvPr>
            <p:cNvSpPr txBox="1"/>
            <p:nvPr/>
          </p:nvSpPr>
          <p:spPr>
            <a:xfrm>
              <a:off x="1575522" y="4473467"/>
              <a:ext cx="2355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/>
                <a:t>–2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40D5FF1-D99B-AB54-CEB2-1E3BEE4B6605}"/>
              </a:ext>
            </a:extLst>
          </p:cNvPr>
          <p:cNvSpPr/>
          <p:nvPr/>
        </p:nvSpPr>
        <p:spPr>
          <a:xfrm>
            <a:off x="1191600" y="4071600"/>
            <a:ext cx="1792800" cy="1440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76759A-9B73-6AD2-1802-DBE1B50533E7}"/>
              </a:ext>
            </a:extLst>
          </p:cNvPr>
          <p:cNvSpPr txBox="1"/>
          <p:nvPr/>
        </p:nvSpPr>
        <p:spPr>
          <a:xfrm>
            <a:off x="52760" y="3443856"/>
            <a:ext cx="1010899" cy="257369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n</a:t>
            </a:r>
            <a:r>
              <a:rPr lang="en-US" sz="1200" baseline="-25000">
                <a:solidFill>
                  <a:schemeClr val="tx2"/>
                </a:solidFill>
              </a:rPr>
              <a:t>1</a:t>
            </a:r>
            <a:r>
              <a:rPr lang="en-US" sz="1200">
                <a:solidFill>
                  <a:schemeClr val="tx2"/>
                </a:solidFill>
              </a:rPr>
              <a:t> = </a:t>
            </a:r>
            <a:r>
              <a:rPr lang="en-US" sz="1200" i="1">
                <a:solidFill>
                  <a:schemeClr val="tx2"/>
                </a:solidFill>
              </a:rPr>
              <a:t>n</a:t>
            </a:r>
            <a:r>
              <a:rPr lang="en-US" sz="1200" baseline="-25000">
                <a:solidFill>
                  <a:schemeClr val="tx2"/>
                </a:solidFill>
              </a:rPr>
              <a:t>2</a:t>
            </a:r>
            <a:r>
              <a:rPr lang="en-US" sz="1200">
                <a:solidFill>
                  <a:schemeClr val="tx2"/>
                </a:solidFill>
              </a:rPr>
              <a:t> = 1M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DAD170-1445-5122-F44D-84D74F738B78}"/>
              </a:ext>
            </a:extLst>
          </p:cNvPr>
          <p:cNvGrpSpPr/>
          <p:nvPr/>
        </p:nvGrpSpPr>
        <p:grpSpPr>
          <a:xfrm>
            <a:off x="6352550" y="3492895"/>
            <a:ext cx="1010899" cy="704705"/>
            <a:chOff x="6352550" y="3492895"/>
            <a:chExt cx="1010899" cy="7047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06C64FD-3615-E106-A9B1-3B33A0FFA8D5}"/>
                </a:ext>
              </a:extLst>
            </p:cNvPr>
            <p:cNvSpPr/>
            <p:nvPr/>
          </p:nvSpPr>
          <p:spPr>
            <a:xfrm>
              <a:off x="6804000" y="4089600"/>
              <a:ext cx="108000" cy="108000"/>
            </a:xfrm>
            <a:prstGeom prst="ellipse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3E6AFF-A9B3-BD1F-E3F9-B43AD9DCFEF5}"/>
                </a:ext>
              </a:extLst>
            </p:cNvPr>
            <p:cNvSpPr txBox="1"/>
            <p:nvPr/>
          </p:nvSpPr>
          <p:spPr>
            <a:xfrm>
              <a:off x="6352550" y="3492895"/>
              <a:ext cx="1010899" cy="442035"/>
            </a:xfrm>
            <a:prstGeom prst="rect">
              <a:avLst/>
            </a:prstGeom>
            <a:noFill/>
          </p:spPr>
          <p:txBody>
            <a:bodyPr wrap="square" lIns="0" tIns="36000" rIns="0" bIns="36000" rtlCol="0">
              <a:noAutofit/>
            </a:bodyPr>
            <a:lstStyle/>
            <a:p>
              <a:pPr algn="ctr"/>
              <a:r>
                <a:rPr lang="en-US" sz="1200" i="1">
                  <a:solidFill>
                    <a:schemeClr val="accent2">
                      <a:lumMod val="75000"/>
                    </a:schemeClr>
                  </a:solidFill>
                </a:rPr>
                <a:t>f</a:t>
              </a:r>
              <a:r>
                <a:rPr lang="en-US" sz="1200" baseline="-2500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r>
                <a:rPr lang="en-US" sz="1200">
                  <a:solidFill>
                    <a:schemeClr val="accent2">
                      <a:lumMod val="75000"/>
                    </a:schemeClr>
                  </a:solidFill>
                </a:rPr>
                <a:t> = 7 | </a:t>
              </a:r>
              <a:r>
                <a:rPr lang="en-US" sz="1200" i="1">
                  <a:solidFill>
                    <a:schemeClr val="accent2">
                      <a:lumMod val="75000"/>
                    </a:schemeClr>
                  </a:solidFill>
                </a:rPr>
                <a:t>f</a:t>
              </a:r>
              <a:r>
                <a:rPr lang="en-US" sz="1200" baseline="-2500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r>
                <a:rPr lang="en-US" sz="1200">
                  <a:solidFill>
                    <a:schemeClr val="accent2">
                      <a:lumMod val="75000"/>
                    </a:schemeClr>
                  </a:solidFill>
                </a:rPr>
                <a:t> = 2</a:t>
              </a:r>
              <a:br>
                <a:rPr lang="en-US" sz="120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err="1">
                  <a:solidFill>
                    <a:schemeClr val="accent2">
                      <a:lumMod val="75000"/>
                    </a:schemeClr>
                  </a:solidFill>
                </a:rPr>
                <a:t>LogRatio</a:t>
              </a:r>
              <a:r>
                <a:rPr lang="en-US" sz="1200">
                  <a:solidFill>
                    <a:schemeClr val="accent2">
                      <a:lumMod val="75000"/>
                    </a:schemeClr>
                  </a:solidFill>
                </a:rPr>
                <a:t> = 1.58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F5AE1C-F66E-8F56-8C35-49A0C3EECD64}"/>
              </a:ext>
            </a:extLst>
          </p:cNvPr>
          <p:cNvGrpSpPr/>
          <p:nvPr/>
        </p:nvGrpSpPr>
        <p:grpSpPr>
          <a:xfrm>
            <a:off x="1364874" y="3492894"/>
            <a:ext cx="1146626" cy="703131"/>
            <a:chOff x="1364874" y="3492894"/>
            <a:chExt cx="1146626" cy="70313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C91FC0-6169-08A9-9498-E41A65A531AB}"/>
                </a:ext>
              </a:extLst>
            </p:cNvPr>
            <p:cNvSpPr txBox="1"/>
            <p:nvPr/>
          </p:nvSpPr>
          <p:spPr>
            <a:xfrm>
              <a:off x="1364874" y="3492894"/>
              <a:ext cx="1146626" cy="442035"/>
            </a:xfrm>
            <a:prstGeom prst="rect">
              <a:avLst/>
            </a:prstGeom>
            <a:noFill/>
          </p:spPr>
          <p:txBody>
            <a:bodyPr wrap="square" lIns="0" tIns="36000" rIns="0" bIns="36000" rtlCol="0">
              <a:noAutofit/>
            </a:bodyPr>
            <a:lstStyle/>
            <a:p>
              <a:pPr algn="ctr"/>
              <a:r>
                <a:rPr lang="en-US" sz="1200" i="1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  <a:r>
                <a:rPr lang="en-US" sz="1200" baseline="-25000">
                  <a:solidFill>
                    <a:schemeClr val="accent3">
                      <a:lumMod val="75000"/>
                    </a:schemeClr>
                  </a:solidFill>
                </a:rPr>
                <a:t>1</a:t>
              </a:r>
              <a:r>
                <a:rPr lang="en-US" sz="1200">
                  <a:solidFill>
                    <a:schemeClr val="accent3">
                      <a:lumMod val="75000"/>
                    </a:schemeClr>
                  </a:solidFill>
                </a:rPr>
                <a:t> = 30 | </a:t>
              </a:r>
              <a:r>
                <a:rPr lang="en-US" sz="1200" i="1">
                  <a:solidFill>
                    <a:schemeClr val="accent3">
                      <a:lumMod val="75000"/>
                    </a:schemeClr>
                  </a:solidFill>
                </a:rPr>
                <a:t>f</a:t>
              </a:r>
              <a:r>
                <a:rPr lang="en-US" sz="1200" baseline="-2500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en-US" sz="1200">
                  <a:solidFill>
                    <a:schemeClr val="accent3">
                      <a:lumMod val="75000"/>
                    </a:schemeClr>
                  </a:solidFill>
                </a:rPr>
                <a:t> = 98</a:t>
              </a:r>
              <a:br>
                <a:rPr lang="en-US" sz="1200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en-US" sz="1200" err="1">
                  <a:solidFill>
                    <a:schemeClr val="accent3">
                      <a:lumMod val="75000"/>
                    </a:schemeClr>
                  </a:solidFill>
                </a:rPr>
                <a:t>LogRatio</a:t>
              </a:r>
              <a:r>
                <a:rPr lang="en-US" sz="1200">
                  <a:solidFill>
                    <a:schemeClr val="accent3">
                      <a:lumMod val="75000"/>
                    </a:schemeClr>
                  </a:solidFill>
                </a:rPr>
                <a:t> = –1.7</a:t>
              </a:r>
            </a:p>
            <a:p>
              <a:pPr algn="ctr"/>
              <a:endParaRPr lang="en-US" sz="120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F05276-BAC3-156D-5B0F-5C8F70C9DBDF}"/>
                </a:ext>
              </a:extLst>
            </p:cNvPr>
            <p:cNvSpPr/>
            <p:nvPr/>
          </p:nvSpPr>
          <p:spPr>
            <a:xfrm>
              <a:off x="2138400" y="4088025"/>
              <a:ext cx="108000" cy="1080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745941C-A5FB-64E0-34E1-8BFFF30A58E5}"/>
              </a:ext>
            </a:extLst>
          </p:cNvPr>
          <p:cNvSpPr/>
          <p:nvPr/>
        </p:nvSpPr>
        <p:spPr>
          <a:xfrm>
            <a:off x="3729600" y="4071600"/>
            <a:ext cx="5414400" cy="144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F3B5C5-CE30-3903-4D0C-A3EFD62A9E56}"/>
              </a:ext>
            </a:extLst>
          </p:cNvPr>
          <p:cNvGrpSpPr/>
          <p:nvPr/>
        </p:nvGrpSpPr>
        <p:grpSpPr>
          <a:xfrm>
            <a:off x="4190456" y="3633204"/>
            <a:ext cx="784354" cy="406761"/>
            <a:chOff x="4190456" y="3633204"/>
            <a:chExt cx="784354" cy="4067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76913F-4110-C58C-F7CF-3A4F87EF9C98}"/>
                </a:ext>
              </a:extLst>
            </p:cNvPr>
            <p:cNvSpPr txBox="1"/>
            <p:nvPr/>
          </p:nvSpPr>
          <p:spPr>
            <a:xfrm>
              <a:off x="4190456" y="3633204"/>
              <a:ext cx="78435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>
                  <a:solidFill>
                    <a:schemeClr val="accent2">
                      <a:lumMod val="75000"/>
                    </a:schemeClr>
                  </a:solidFill>
                </a:rPr>
                <a:t>LRC = 0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21B745C-9B08-4AA6-3DC3-064D4FB51877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 flipH="1">
              <a:off x="4582632" y="3817870"/>
              <a:ext cx="1" cy="22209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3F04A2-48F9-991C-8054-E4A50C2B81E2}"/>
              </a:ext>
            </a:extLst>
          </p:cNvPr>
          <p:cNvGrpSpPr/>
          <p:nvPr/>
        </p:nvGrpSpPr>
        <p:grpSpPr>
          <a:xfrm>
            <a:off x="2592223" y="3629626"/>
            <a:ext cx="784354" cy="406761"/>
            <a:chOff x="4190456" y="3633204"/>
            <a:chExt cx="784354" cy="40676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06E0EB-251C-D803-0C6C-65FAC896B959}"/>
                </a:ext>
              </a:extLst>
            </p:cNvPr>
            <p:cNvSpPr txBox="1"/>
            <p:nvPr/>
          </p:nvSpPr>
          <p:spPr>
            <a:xfrm>
              <a:off x="4190456" y="3633204"/>
              <a:ext cx="784354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>
                  <a:solidFill>
                    <a:schemeClr val="accent3">
                      <a:lumMod val="75000"/>
                    </a:schemeClr>
                  </a:solidFill>
                </a:rPr>
                <a:t>LRC = –1.1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DB1DF1D-9AC0-112E-6A7F-C160F5ADDAA3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flipH="1">
              <a:off x="4582632" y="3817870"/>
              <a:ext cx="1" cy="222095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03D22-6C35-DFD1-42F0-09943DBD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1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2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CC3F-8ACF-5000-10B4-E46FADE4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err="1"/>
              <a:t>maths</a:t>
            </a:r>
            <a:r>
              <a:rPr lang="en-US"/>
              <a:t> behind LRC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8F24A-E26F-A2A4-D6E2-6047092A2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3059"/>
          </a:xfrm>
        </p:spPr>
        <p:txBody>
          <a:bodyPr/>
          <a:lstStyle/>
          <a:p>
            <a:r>
              <a:rPr lang="en-US" dirty="0"/>
              <a:t>Exact inference for relative risk in contingency table</a:t>
            </a:r>
            <a:br>
              <a:rPr lang="en-US" dirty="0"/>
            </a:br>
            <a:r>
              <a:rPr lang="en-US" dirty="0"/>
              <a:t>with conditional Poisson test (Fay 2010: 55)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Two-sided confidence interval</a:t>
            </a:r>
          </a:p>
          <a:p>
            <a:pPr lvl="1"/>
            <a:r>
              <a:rPr lang="en-US" dirty="0"/>
              <a:t>with Bonferroni correction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LRC = 0 if not significant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LRC &gt; 0 </a:t>
            </a:r>
            <a:r>
              <a:rPr lang="en-US" dirty="0"/>
              <a:t>➞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significant </a:t>
            </a:r>
            <a:r>
              <a:rPr lang="en-US" dirty="0">
                <a:solidFill>
                  <a:schemeClr val="tx2"/>
                </a:solidFill>
              </a:rPr>
              <a:t>pos. KW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LRC &lt; 0 </a:t>
            </a:r>
            <a:r>
              <a:rPr lang="en-US" dirty="0"/>
              <a:t>➞ significant </a:t>
            </a:r>
            <a:r>
              <a:rPr lang="en-US" dirty="0">
                <a:solidFill>
                  <a:schemeClr val="tx2"/>
                </a:solidFill>
              </a:rPr>
              <a:t>neg. KW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4144B-2AC6-53C5-705D-F7BD34E78D51}"/>
              </a:ext>
            </a:extLst>
          </p:cNvPr>
          <p:cNvGrpSpPr/>
          <p:nvPr/>
        </p:nvGrpSpPr>
        <p:grpSpPr>
          <a:xfrm>
            <a:off x="5083277" y="3663847"/>
            <a:ext cx="3751006" cy="3121079"/>
            <a:chOff x="4935794" y="2967335"/>
            <a:chExt cx="3751006" cy="3121079"/>
          </a:xfrm>
        </p:grpSpPr>
        <p:graphicFrame>
          <p:nvGraphicFramePr>
            <p:cNvPr id="5" name="Content Placeholder 4">
              <a:extLst>
                <a:ext uri="{FF2B5EF4-FFF2-40B4-BE49-F238E27FC236}">
                  <a16:creationId xmlns:a16="http://schemas.microsoft.com/office/drawing/2014/main" id="{F04F1E20-766E-9ACB-5B23-B39611D0704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4533206"/>
                </p:ext>
              </p:extLst>
            </p:nvPr>
          </p:nvGraphicFramePr>
          <p:xfrm>
            <a:off x="5986800" y="3429000"/>
            <a:ext cx="2700000" cy="2160000"/>
          </p:xfrm>
          <a:graphic>
            <a:graphicData uri="http://schemas.openxmlformats.org/drawingml/2006/table">
              <a:tbl>
                <a:tblPr>
                  <a:tableStyleId>{B301B821-A1FF-4177-AEE7-76D212191A09}</a:tableStyleId>
                </a:tblPr>
                <a:tblGrid>
                  <a:gridCol w="1350000">
                    <a:extLst>
                      <a:ext uri="{9D8B030D-6E8A-4147-A177-3AD203B41FA5}">
                        <a16:colId xmlns:a16="http://schemas.microsoft.com/office/drawing/2014/main" val="3024354588"/>
                      </a:ext>
                    </a:extLst>
                  </a:gridCol>
                  <a:gridCol w="1350000">
                    <a:extLst>
                      <a:ext uri="{9D8B030D-6E8A-4147-A177-3AD203B41FA5}">
                        <a16:colId xmlns:a16="http://schemas.microsoft.com/office/drawing/2014/main" val="2785664756"/>
                      </a:ext>
                    </a:extLst>
                  </a:gridCol>
                </a:tblGrid>
                <a:tr h="1063950">
                  <a:tc>
                    <a:txBody>
                      <a:bodyPr/>
                      <a:lstStyle/>
                      <a:p>
                        <a:pPr algn="ctr"/>
                        <a:r>
                          <a:rPr lang="de-DE" sz="3200" i="1">
                            <a:solidFill>
                              <a:schemeClr val="accent2"/>
                            </a:solidFill>
                          </a:rPr>
                          <a:t>f</a:t>
                        </a:r>
                        <a:r>
                          <a:rPr lang="de-DE" sz="3200" baseline="-25000">
                            <a:solidFill>
                              <a:schemeClr val="accent2"/>
                            </a:solidFill>
                          </a:rPr>
                          <a:t>1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324054192"/>
                    </a:ext>
                  </a:extLst>
                </a:tr>
                <a:tr h="1096050"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1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4572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n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 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– </a:t>
                        </a:r>
                        <a:r>
                          <a:rPr kumimoji="0" lang="de-DE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f</a:t>
                        </a:r>
                        <a:r>
                          <a:rPr kumimoji="0" lang="de-DE" sz="3200" b="0" i="0" u="none" strike="noStrike" kern="1200" cap="none" spc="0" normalizeH="0" baseline="-2500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2</a:t>
                        </a:r>
                        <a:r>
                          <a:rPr kumimoji="0" lang="de-DE" sz="3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rPr>
                          <a:t> </a:t>
                        </a:r>
                        <a:endParaRPr kumimoji="0" lang="de-DE" sz="3200" b="0" i="0" u="none" strike="noStrike" kern="1200" cap="none" spc="0" normalizeH="0" baseline="-2500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endParaRPr>
                      </a:p>
                    </a:txBody>
                    <a:tcPr marL="105094" marR="105094" marT="52550" marB="52550" anchor="ctr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2661925089"/>
                    </a:ext>
                  </a:extLst>
                </a:tr>
              </a:tbl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92428C-5AB7-BB18-7E25-151A3735BBE6}"/>
                </a:ext>
              </a:extLst>
            </p:cNvPr>
            <p:cNvSpPr txBox="1"/>
            <p:nvPr/>
          </p:nvSpPr>
          <p:spPr>
            <a:xfrm>
              <a:off x="598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A</a:t>
              </a:r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B010A1-0417-C58B-AFF3-7A53C16C2894}"/>
                </a:ext>
              </a:extLst>
            </p:cNvPr>
            <p:cNvSpPr txBox="1"/>
            <p:nvPr/>
          </p:nvSpPr>
          <p:spPr>
            <a:xfrm>
              <a:off x="7338735" y="2967335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/>
                <a:t>B</a:t>
              </a:r>
              <a:endParaRPr 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F49A6F-D4A9-5177-9D9D-F86A86D51A49}"/>
                </a:ext>
              </a:extLst>
            </p:cNvPr>
            <p:cNvSpPr txBox="1"/>
            <p:nvPr/>
          </p:nvSpPr>
          <p:spPr>
            <a:xfrm>
              <a:off x="4935794" y="3747569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6D58DF-DA35-CF45-EAEB-23BC4381E035}"/>
                </a:ext>
              </a:extLst>
            </p:cNvPr>
            <p:cNvSpPr txBox="1"/>
            <p:nvPr/>
          </p:nvSpPr>
          <p:spPr>
            <a:xfrm>
              <a:off x="4935794" y="4796135"/>
              <a:ext cx="924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>
                  <a:solidFill>
                    <a:schemeClr val="accent4"/>
                  </a:solidFill>
                </a:rPr>
                <a:t>¬ </a:t>
              </a:r>
              <a:r>
                <a:rPr lang="en-US" sz="2400" b="1" i="1">
                  <a:solidFill>
                    <a:schemeClr val="accent4"/>
                  </a:solidFill>
                </a:rPr>
                <a:t>w</a:t>
              </a:r>
              <a:endParaRPr lang="en-US" b="1" i="1">
                <a:solidFill>
                  <a:schemeClr val="accent4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F2EF9E-3E51-DC82-386A-CF1A443916E5}"/>
                </a:ext>
              </a:extLst>
            </p:cNvPr>
            <p:cNvSpPr txBox="1"/>
            <p:nvPr/>
          </p:nvSpPr>
          <p:spPr>
            <a:xfrm>
              <a:off x="5986800" y="5626749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= </a:t>
              </a:r>
              <a:r>
                <a:rPr lang="en-US" sz="2400" i="1">
                  <a:solidFill>
                    <a:schemeClr val="accent2"/>
                  </a:solidFill>
                </a:rPr>
                <a:t>n</a:t>
              </a:r>
              <a:r>
                <a:rPr lang="en-US" sz="2400" baseline="-25000">
                  <a:solidFill>
                    <a:schemeClr val="accent2"/>
                  </a:solidFill>
                </a:rPr>
                <a:t>1</a:t>
              </a:r>
              <a:endParaRPr lang="en-US" baseline="-2500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4073C0-4C4B-4F9F-FB60-E673B8561E9D}"/>
                </a:ext>
              </a:extLst>
            </p:cNvPr>
            <p:cNvSpPr txBox="1"/>
            <p:nvPr/>
          </p:nvSpPr>
          <p:spPr>
            <a:xfrm>
              <a:off x="7334865" y="5626748"/>
              <a:ext cx="13480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</a:rPr>
                <a:t>= </a:t>
              </a:r>
              <a:r>
                <a:rPr lang="en-US" sz="2400" i="1">
                  <a:solidFill>
                    <a:schemeClr val="accent1"/>
                  </a:solidFill>
                </a:rPr>
                <a:t>n</a:t>
              </a:r>
              <a:r>
                <a:rPr lang="en-US" sz="2400" baseline="-25000">
                  <a:solidFill>
                    <a:schemeClr val="accent1"/>
                  </a:solidFill>
                </a:rPr>
                <a:t>2</a:t>
              </a:r>
              <a:endParaRPr lang="en-US" baseline="-25000">
                <a:solidFill>
                  <a:schemeClr val="accent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F639D-2A30-3474-FD3C-C1EAFBAD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77" y="2574797"/>
            <a:ext cx="7707925" cy="854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8FDE3B-D3CF-ADF4-1527-2F5B68128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3611562"/>
            <a:ext cx="3548421" cy="30571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F6435B9-E36E-15B4-E659-1C8EC2810BCE}"/>
              </a:ext>
            </a:extLst>
          </p:cNvPr>
          <p:cNvSpPr/>
          <p:nvPr/>
        </p:nvSpPr>
        <p:spPr>
          <a:xfrm>
            <a:off x="1274109" y="1124539"/>
            <a:ext cx="6595781" cy="475660"/>
          </a:xfrm>
          <a:prstGeom prst="wedgeRoundRectCallout">
            <a:avLst>
              <a:gd name="adj1" fmla="val -36469"/>
              <a:gd name="adj2" fmla="val 78289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Be careful with approximations such as the one used by </a:t>
            </a:r>
            <a:r>
              <a:rPr lang="en-US" b="1" err="1"/>
              <a:t>CQPweb</a:t>
            </a:r>
            <a:endParaRPr lang="en-US" b="1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7AD2814-AA03-3C8E-B2D9-138F351E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26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</a:t>
            </a:r>
            <a:r>
              <a:rPr lang="en-US">
                <a:solidFill>
                  <a:schemeClr val="tx2"/>
                </a:solidFill>
              </a:rPr>
              <a:t>Donald Trump</a:t>
            </a:r>
            <a:r>
              <a:rPr lang="en-US"/>
              <a:t>'s</a:t>
            </a:r>
            <a:br>
              <a:rPr lang="en-US"/>
            </a:br>
            <a:r>
              <a:rPr lang="en-US" err="1"/>
              <a:t>favourite</a:t>
            </a:r>
            <a:r>
              <a:rPr lang="en-US"/>
              <a:t> words?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91432"/>
            <a:ext cx="8229600" cy="1474839"/>
          </a:xfrm>
        </p:spPr>
        <p:txBody>
          <a:bodyPr/>
          <a:lstStyle/>
          <a:p>
            <a:pPr marL="536575" indent="-536575">
              <a:buFont typeface="Zapf Dingbats"/>
              <a:buChar char="➞"/>
            </a:pPr>
            <a:r>
              <a:rPr lang="en-US" b="1">
                <a:solidFill>
                  <a:schemeClr val="accent1"/>
                </a:solidFill>
              </a:rPr>
              <a:t>keywords</a:t>
            </a:r>
            <a:r>
              <a:rPr lang="en-US"/>
              <a:t> “occur with unusual frequency in a given text” or text collection (Scott 1997: 236)</a:t>
            </a:r>
          </a:p>
          <a:p>
            <a:pPr marL="536575" indent="-536575">
              <a:buFont typeface="Zapf Dingbats"/>
              <a:buChar char="➞"/>
            </a:pPr>
            <a:r>
              <a:rPr lang="en-US"/>
              <a:t>basis: frequency comparison with reference corpus</a:t>
            </a:r>
            <a:endParaRPr lang="en-US" b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7B41FE-8C3B-2D6E-5D13-3086954A4658}"/>
              </a:ext>
            </a:extLst>
          </p:cNvPr>
          <p:cNvGrpSpPr/>
          <p:nvPr/>
        </p:nvGrpSpPr>
        <p:grpSpPr>
          <a:xfrm>
            <a:off x="494675" y="1587451"/>
            <a:ext cx="4724400" cy="3169857"/>
            <a:chOff x="494675" y="1587451"/>
            <a:chExt cx="4724400" cy="31698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D64365-64C0-679A-85FB-8B922683A173}"/>
                </a:ext>
              </a:extLst>
            </p:cNvPr>
            <p:cNvSpPr txBox="1"/>
            <p:nvPr/>
          </p:nvSpPr>
          <p:spPr>
            <a:xfrm>
              <a:off x="2741345" y="1587451"/>
              <a:ext cx="24777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Trump tweets</a:t>
              </a:r>
            </a:p>
            <a:p>
              <a:pPr algn="ctr"/>
              <a:r>
                <a:rPr lang="en-US" sz="2000" b="1">
                  <a:solidFill>
                    <a:schemeClr val="accent1"/>
                  </a:solidFill>
                </a:rPr>
                <a:t>(target)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3E8C26-24D4-5F01-CA48-68DC3A762C57}"/>
                </a:ext>
              </a:extLst>
            </p:cNvPr>
            <p:cNvSpPr txBox="1"/>
            <p:nvPr/>
          </p:nvSpPr>
          <p:spPr>
            <a:xfrm>
              <a:off x="494675" y="2733322"/>
              <a:ext cx="1651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schemeClr val="accent4"/>
                  </a:solidFill>
                </a:rPr>
                <a:t>crooked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3B090F-FB96-185F-9F1B-F7F07FAA9583}"/>
                </a:ext>
              </a:extLst>
            </p:cNvPr>
            <p:cNvSpPr txBox="1"/>
            <p:nvPr/>
          </p:nvSpPr>
          <p:spPr>
            <a:xfrm>
              <a:off x="2741346" y="2743106"/>
              <a:ext cx="24777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prstClr val="black"/>
                  </a:solidFill>
                  <a:cs typeface="Calibri"/>
                </a:rPr>
                <a:t>p</a:t>
              </a:r>
              <a:r>
                <a:rPr lang="en-US" sz="2800">
                  <a:solidFill>
                    <a:prstClr val="black"/>
                  </a:solidFill>
                  <a:cs typeface="Calibri"/>
                </a:rPr>
                <a:t> = 340 pmw</a:t>
              </a:r>
              <a:br>
                <a:rPr lang="en-US" sz="2800">
                  <a:solidFill>
                    <a:prstClr val="black"/>
                  </a:solidFill>
                  <a:cs typeface="Calibri"/>
                </a:rPr>
              </a:br>
              <a:r>
                <a:rPr lang="en-US" sz="2400">
                  <a:solidFill>
                    <a:schemeClr val="accent1"/>
                  </a:solidFill>
                  <a:cs typeface="Calibri"/>
                </a:rPr>
                <a:t>TTA:  </a:t>
              </a:r>
              <a:r>
                <a:rPr lang="en-US" sz="2400" i="1">
                  <a:solidFill>
                    <a:schemeClr val="accent1"/>
                  </a:solidFill>
                  <a:cs typeface="Calibri"/>
                </a:rPr>
                <a:t>f = 453 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AA8F91-D7F1-E756-76A3-B86EB804A331}"/>
                </a:ext>
              </a:extLst>
            </p:cNvPr>
            <p:cNvSpPr txBox="1"/>
            <p:nvPr/>
          </p:nvSpPr>
          <p:spPr>
            <a:xfrm>
              <a:off x="494675" y="3854972"/>
              <a:ext cx="16518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schemeClr val="accent4"/>
                  </a:solidFill>
                </a:rPr>
                <a:t>everyone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4A9836-9076-9F9A-354D-BE22FB4DDA1F}"/>
                </a:ext>
              </a:extLst>
            </p:cNvPr>
            <p:cNvSpPr txBox="1"/>
            <p:nvPr/>
          </p:nvSpPr>
          <p:spPr>
            <a:xfrm>
              <a:off x="2741346" y="3864756"/>
              <a:ext cx="247772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prstClr val="black"/>
                  </a:solidFill>
                  <a:cs typeface="Calibri"/>
                </a:rPr>
                <a:t>p</a:t>
              </a:r>
              <a:r>
                <a:rPr lang="en-US" sz="2800">
                  <a:solidFill>
                    <a:prstClr val="black"/>
                  </a:solidFill>
                  <a:cs typeface="Calibri"/>
                </a:rPr>
                <a:t> = 404 pmw</a:t>
              </a:r>
              <a:br>
                <a:rPr lang="en-US" sz="2800">
                  <a:solidFill>
                    <a:prstClr val="black"/>
                  </a:solidFill>
                  <a:cs typeface="Calibri"/>
                </a:rPr>
              </a:br>
              <a:r>
                <a:rPr lang="en-US" sz="2400">
                  <a:solidFill>
                    <a:schemeClr val="accent1"/>
                  </a:solidFill>
                  <a:cs typeface="Calibri"/>
                </a:rPr>
                <a:t>TTA:  </a:t>
              </a:r>
              <a:r>
                <a:rPr lang="en-US" sz="2400" i="1">
                  <a:solidFill>
                    <a:schemeClr val="accent1"/>
                  </a:solidFill>
                  <a:cs typeface="Calibri"/>
                </a:rPr>
                <a:t>f = 538 </a:t>
              </a:r>
              <a:endParaRPr lang="en-US" sz="1600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C9E052A-0A61-3706-528E-BE78CFCDC625}"/>
              </a:ext>
            </a:extLst>
          </p:cNvPr>
          <p:cNvGrpSpPr/>
          <p:nvPr/>
        </p:nvGrpSpPr>
        <p:grpSpPr>
          <a:xfrm>
            <a:off x="5776451" y="1587451"/>
            <a:ext cx="2477729" cy="3036962"/>
            <a:chOff x="5776451" y="1587451"/>
            <a:chExt cx="2477729" cy="30369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7B8B42-1DF9-42E5-FB34-93EB73916515}"/>
                </a:ext>
              </a:extLst>
            </p:cNvPr>
            <p:cNvSpPr txBox="1"/>
            <p:nvPr/>
          </p:nvSpPr>
          <p:spPr>
            <a:xfrm>
              <a:off x="5776451" y="1587451"/>
              <a:ext cx="24777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other tweets</a:t>
              </a:r>
              <a:br>
                <a:rPr lang="en-US" sz="2400"/>
              </a:br>
              <a:r>
                <a:rPr lang="en-US" sz="2000" b="1">
                  <a:solidFill>
                    <a:schemeClr val="accent1"/>
                  </a:solidFill>
                </a:rPr>
                <a:t>(reference)</a:t>
              </a:r>
              <a:endParaRPr lang="en-US" sz="2400" b="1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B42731-45F2-4CB0-7E8D-95F7AE23E524}"/>
                </a:ext>
              </a:extLst>
            </p:cNvPr>
            <p:cNvSpPr txBox="1"/>
            <p:nvPr/>
          </p:nvSpPr>
          <p:spPr>
            <a:xfrm>
              <a:off x="5776451" y="2733322"/>
              <a:ext cx="24777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prstClr val="black"/>
                  </a:solidFill>
                  <a:cs typeface="Calibri"/>
                </a:rPr>
                <a:t>p</a:t>
              </a:r>
              <a:r>
                <a:rPr lang="en-US" sz="2800">
                  <a:solidFill>
                    <a:prstClr val="black"/>
                  </a:solidFill>
                  <a:cs typeface="Calibri"/>
                </a:rPr>
                <a:t> = 6.4 </a:t>
              </a:r>
              <a:r>
                <a:rPr lang="en-US" sz="2800" err="1">
                  <a:solidFill>
                    <a:prstClr val="black"/>
                  </a:solidFill>
                  <a:cs typeface="Calibri"/>
                </a:rPr>
                <a:t>pmw</a:t>
              </a:r>
              <a:br>
                <a:rPr lang="en-US" sz="2800">
                  <a:solidFill>
                    <a:prstClr val="black"/>
                  </a:solidFill>
                  <a:cs typeface="Calibri"/>
                </a:rPr>
              </a:br>
              <a:endParaRPr lang="en-US" sz="160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A05ACB-AC7C-F13B-564B-80249A6C9BB6}"/>
                </a:ext>
              </a:extLst>
            </p:cNvPr>
            <p:cNvSpPr txBox="1"/>
            <p:nvPr/>
          </p:nvSpPr>
          <p:spPr>
            <a:xfrm>
              <a:off x="5776451" y="3854972"/>
              <a:ext cx="24777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>
                  <a:solidFill>
                    <a:prstClr val="black"/>
                  </a:solidFill>
                  <a:cs typeface="Calibri"/>
                </a:rPr>
                <a:t>p</a:t>
              </a:r>
              <a:r>
                <a:rPr lang="en-US" sz="2800">
                  <a:solidFill>
                    <a:prstClr val="black"/>
                  </a:solidFill>
                  <a:cs typeface="Calibri"/>
                </a:rPr>
                <a:t> = 404 pmw</a:t>
              </a:r>
              <a:br>
                <a:rPr lang="en-US" sz="2800">
                  <a:solidFill>
                    <a:prstClr val="black"/>
                  </a:solidFill>
                  <a:cs typeface="Calibri"/>
                </a:rPr>
              </a:br>
              <a:endParaRPr lang="en-US" sz="1600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405D94-E02A-E63B-F741-EA86BF5EF2E9}"/>
              </a:ext>
            </a:extLst>
          </p:cNvPr>
          <p:cNvSpPr txBox="1"/>
          <p:nvPr/>
        </p:nvSpPr>
        <p:spPr>
          <a:xfrm rot="16200000">
            <a:off x="-1384408" y="3259722"/>
            <a:ext cx="3344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https://www.thetrumparchive.com/</a:t>
            </a: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0C32B50-2875-2DAA-788E-10877683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2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611A-B4E6-5B7D-BDD8-7EB7307B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ED04-0833-1D66-CECF-DEA1CDA2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6858"/>
          </a:xfrm>
        </p:spPr>
        <p:txBody>
          <a:bodyPr/>
          <a:lstStyle/>
          <a:p>
            <a:r>
              <a:rPr lang="en-US"/>
              <a:t>Based on candidate data from Evert et al. (2018)</a:t>
            </a:r>
          </a:p>
          <a:p>
            <a:r>
              <a:rPr lang="en-US"/>
              <a:t>Top-250 keywords from each measure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2E198-54C4-6C89-BDDF-88905D5B1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41"/>
          <a:stretch/>
        </p:blipFill>
        <p:spPr>
          <a:xfrm>
            <a:off x="235974" y="2998838"/>
            <a:ext cx="4254716" cy="36828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47814-9CEF-58B4-205F-380955295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4" y="2521974"/>
            <a:ext cx="4336026" cy="43360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A9BD6-3311-92CB-9C73-5C35D806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888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How well does it work in practice?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9B82B-7B47-5EB0-26AD-EF20B384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2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693F3F-1B1F-CA07-7C47-E3ABD52BC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keywords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44F3C-CE5F-D351-4F68-CFE1E3E1B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challenge: many different applications of </a:t>
            </a:r>
            <a:r>
              <a:rPr lang="en-US" dirty="0" err="1"/>
              <a:t>keyness</a:t>
            </a:r>
            <a:r>
              <a:rPr lang="en-US" dirty="0"/>
              <a:t> ➞ </a:t>
            </a:r>
            <a:r>
              <a:rPr lang="en-US" dirty="0">
                <a:sym typeface="Wingdings" pitchFamily="2" charset="2"/>
              </a:rPr>
              <a:t>different requirements and evaluation goals</a:t>
            </a:r>
          </a:p>
          <a:p>
            <a:r>
              <a:rPr lang="en-US" dirty="0">
                <a:sym typeface="Wingdings" pitchFamily="2" charset="2"/>
              </a:rPr>
              <a:t>Evaluation always </a:t>
            </a:r>
            <a:r>
              <a:rPr lang="en-US" dirty="0" err="1">
                <a:sym typeface="Wingdings" pitchFamily="2" charset="2"/>
              </a:rPr>
              <a:t>wrt</a:t>
            </a:r>
            <a:r>
              <a:rPr lang="en-US" dirty="0">
                <a:sym typeface="Wingdings" pitchFamily="2" charset="2"/>
              </a:rPr>
              <a:t>. a specific goal (e.g. CADS)</a:t>
            </a:r>
          </a:p>
          <a:p>
            <a:r>
              <a:rPr lang="en-US" dirty="0">
                <a:sym typeface="Wingdings" pitchFamily="2" charset="2"/>
              </a:rPr>
              <a:t>What to evaluate? – measures, reference corpora, …</a:t>
            </a:r>
          </a:p>
          <a:p>
            <a:r>
              <a:rPr lang="en-US" dirty="0">
                <a:sym typeface="Wingdings" pitchFamily="2" charset="2"/>
              </a:rPr>
              <a:t>Primarily manual validation </a:t>
            </a:r>
            <a:r>
              <a:rPr lang="en-US" dirty="0"/>
              <a:t>of KW candidates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occasionally evaluation against gold standard possible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(e.g. for identification of domain terminology)</a:t>
            </a:r>
          </a:p>
          <a:p>
            <a:pPr lvl="1"/>
            <a:r>
              <a:rPr lang="en-US" dirty="0">
                <a:sym typeface="Wingdings" pitchFamily="2" charset="2"/>
              </a:rPr>
              <a:t>special case: </a:t>
            </a:r>
            <a:r>
              <a:rPr lang="en-US" dirty="0" err="1">
                <a:sym typeface="Wingdings" pitchFamily="2" charset="2"/>
              </a:rPr>
              <a:t>keyness</a:t>
            </a:r>
            <a:r>
              <a:rPr lang="en-US" dirty="0">
                <a:sym typeface="Wingdings" pitchFamily="2" charset="2"/>
              </a:rPr>
              <a:t> measures for corpus comparison (</a:t>
            </a:r>
            <a:r>
              <a:rPr lang="en-US" dirty="0" err="1">
                <a:sym typeface="Wingdings" pitchFamily="2" charset="2"/>
              </a:rPr>
              <a:t>Rayson</a:t>
            </a:r>
            <a:r>
              <a:rPr lang="en-US" dirty="0">
                <a:sym typeface="Wingdings" pitchFamily="2" charset="2"/>
              </a:rPr>
              <a:t> &amp; Garside 2000) can be evaluated with known </a:t>
            </a:r>
            <a:r>
              <a:rPr lang="en-US" dirty="0" err="1">
                <a:sym typeface="Wingdings" pitchFamily="2" charset="2"/>
              </a:rPr>
              <a:t>similiarity</a:t>
            </a:r>
            <a:r>
              <a:rPr lang="en-US" dirty="0">
                <a:sym typeface="Wingdings" pitchFamily="2" charset="2"/>
              </a:rPr>
              <a:t> corpora (</a:t>
            </a:r>
            <a:r>
              <a:rPr lang="en-US" dirty="0" err="1">
                <a:sym typeface="Wingdings" pitchFamily="2" charset="2"/>
              </a:rPr>
              <a:t>Kilgarriff</a:t>
            </a:r>
            <a:r>
              <a:rPr lang="en-US" dirty="0">
                <a:sym typeface="Wingdings" pitchFamily="2" charset="2"/>
              </a:rPr>
              <a:t> &amp; Rose 1998)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3823-9257-0E1A-1C5F-B438846F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0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Evaluation: a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study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14.3M token corpus on German web data about multi-resistant pathogens (MRO) collected with </a:t>
            </a:r>
            <a:r>
              <a:rPr lang="en-US" err="1"/>
              <a:t>BootCat</a:t>
            </a:r>
            <a:r>
              <a:rPr lang="en-US"/>
              <a:t> (</a:t>
            </a:r>
            <a:r>
              <a:rPr lang="en-US" err="1"/>
              <a:t>Baroni </a:t>
            </a:r>
            <a:r>
              <a:rPr lang="en-US"/>
              <a:t>&amp; </a:t>
            </a:r>
            <a:r>
              <a:rPr lang="en-US" err="1"/>
              <a:t>Bernardini</a:t>
            </a:r>
            <a:r>
              <a:rPr lang="en-US"/>
              <a:t> 2004)</a:t>
            </a:r>
          </a:p>
          <a:p>
            <a:pPr lvl="1"/>
            <a:r>
              <a:rPr lang="en-US"/>
              <a:t>9,750 texts of varying genres and lengths</a:t>
            </a:r>
          </a:p>
          <a:p>
            <a:r>
              <a:rPr lang="en-US"/>
              <a:t>Target corpus: 1.3M tokens (1,177 texts) of mass media texts and reader comments from MRO corpus</a:t>
            </a:r>
          </a:p>
          <a:p>
            <a:r>
              <a:rPr lang="en-US"/>
              <a:t>Evaluation of different keyword extraction techniques for CADS analysis of MRO discourses</a:t>
            </a:r>
            <a:br>
              <a:rPr lang="en-US"/>
            </a:br>
            <a:r>
              <a:rPr lang="en-US"/>
              <a:t>(Evert et al. 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344508-5297-B1A7-059E-C3BFD04A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20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C73A-6900-6F41-A01E-F3FD1B646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Evaluation: a </a:t>
            </a:r>
            <a:r>
              <a:rPr lang="de-DE" err="1"/>
              <a:t>case</a:t>
            </a:r>
            <a:r>
              <a:rPr lang="de-DE"/>
              <a:t> </a:t>
            </a:r>
            <a:r>
              <a:rPr lang="de-DE" err="1"/>
              <a:t>study</a:t>
            </a:r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6BD4B7-BD2E-0544-8262-0E4265D6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Three </a:t>
            </a:r>
            <a:r>
              <a:rPr lang="en-GB" err="1"/>
              <a:t>keyness</a:t>
            </a:r>
            <a:r>
              <a:rPr lang="en-GB"/>
              <a:t> measures: </a:t>
            </a:r>
            <a:r>
              <a:rPr lang="en-GB" i="1">
                <a:solidFill>
                  <a:schemeClr val="tx2"/>
                </a:solidFill>
              </a:rPr>
              <a:t>G</a:t>
            </a:r>
            <a:r>
              <a:rPr lang="en-GB" baseline="30000">
                <a:solidFill>
                  <a:schemeClr val="tx2"/>
                </a:solidFill>
              </a:rPr>
              <a:t>2</a:t>
            </a:r>
            <a:r>
              <a:rPr lang="en-GB"/>
              <a:t>, </a:t>
            </a:r>
            <a:r>
              <a:rPr lang="en-GB" err="1">
                <a:solidFill>
                  <a:schemeClr val="tx2"/>
                </a:solidFill>
              </a:rPr>
              <a:t>LogRatio</a:t>
            </a:r>
            <a:r>
              <a:rPr lang="en-GB"/>
              <a:t>, </a:t>
            </a:r>
            <a:r>
              <a:rPr lang="en-GB">
                <a:solidFill>
                  <a:schemeClr val="tx2"/>
                </a:solidFill>
              </a:rPr>
              <a:t>LRC</a:t>
            </a:r>
          </a:p>
          <a:p>
            <a:r>
              <a:rPr lang="en-GB"/>
              <a:t>Two comparable reference corpora:</a:t>
            </a:r>
            <a:br>
              <a:rPr lang="en-GB"/>
            </a:br>
            <a:r>
              <a:rPr lang="en-GB" i="1" err="1"/>
              <a:t>Süddeutsche</a:t>
            </a:r>
            <a:r>
              <a:rPr lang="en-GB"/>
              <a:t> (</a:t>
            </a:r>
            <a:r>
              <a:rPr lang="en-GB">
                <a:solidFill>
                  <a:schemeClr val="tx2"/>
                </a:solidFill>
              </a:rPr>
              <a:t>SZ</a:t>
            </a:r>
            <a:r>
              <a:rPr lang="en-GB"/>
              <a:t>) vs. </a:t>
            </a:r>
            <a:r>
              <a:rPr lang="en-GB" i="1"/>
              <a:t>Frankfurter Allgemeine </a:t>
            </a:r>
            <a:r>
              <a:rPr lang="en-GB"/>
              <a:t>(</a:t>
            </a:r>
            <a:r>
              <a:rPr lang="en-GB">
                <a:solidFill>
                  <a:schemeClr val="tx2"/>
                </a:solidFill>
              </a:rPr>
              <a:t>FAZ</a:t>
            </a:r>
            <a:r>
              <a:rPr lang="en-GB"/>
              <a:t>)</a:t>
            </a:r>
          </a:p>
          <a:p>
            <a:r>
              <a:rPr lang="en-GB"/>
              <a:t>Keywords based on raw frequency (</a:t>
            </a:r>
            <a:r>
              <a:rPr lang="en-GB">
                <a:solidFill>
                  <a:schemeClr val="tx2"/>
                </a:solidFill>
              </a:rPr>
              <a:t>classic</a:t>
            </a:r>
            <a:r>
              <a:rPr lang="en-GB"/>
              <a:t>)</a:t>
            </a:r>
            <a:br>
              <a:rPr lang="en-GB"/>
            </a:br>
            <a:r>
              <a:rPr lang="en-GB"/>
              <a:t>vs. document frequency (</a:t>
            </a:r>
            <a:r>
              <a:rPr lang="en-GB" err="1">
                <a:solidFill>
                  <a:schemeClr val="tx2"/>
                </a:solidFill>
              </a:rPr>
              <a:t>df</a:t>
            </a:r>
            <a:r>
              <a:rPr lang="en-GB">
                <a:solidFill>
                  <a:schemeClr val="tx2"/>
                </a:solidFill>
              </a:rPr>
              <a:t>-based</a:t>
            </a:r>
            <a:r>
              <a:rPr lang="en-GB"/>
              <a:t>)</a:t>
            </a:r>
          </a:p>
          <a:p>
            <a:pPr lvl="1"/>
            <a:endParaRPr lang="en-GB"/>
          </a:p>
          <a:p>
            <a:r>
              <a:rPr lang="en-GB"/>
              <a:t>Extract top-200 keywords for each technique</a:t>
            </a:r>
          </a:p>
          <a:p>
            <a:pPr lvl="1"/>
            <a:r>
              <a:rPr lang="en-GB"/>
              <a:t>frequency threshold </a:t>
            </a:r>
            <a:r>
              <a:rPr lang="en-GB" i="1"/>
              <a:t>f</a:t>
            </a:r>
            <a:r>
              <a:rPr lang="en-GB"/>
              <a:t> ≥ 5 in reference corpus, because</a:t>
            </a:r>
            <a:br>
              <a:rPr lang="en-GB"/>
            </a:br>
            <a:r>
              <a:rPr lang="en-GB"/>
              <a:t>we are not interested in terminology extraction</a:t>
            </a:r>
          </a:p>
          <a:p>
            <a:r>
              <a:rPr lang="en-GB"/>
              <a:t>Manual annotation of TPs (categories, evaluative)</a:t>
            </a:r>
          </a:p>
          <a:p>
            <a:pPr lvl="1"/>
            <a:r>
              <a:rPr lang="en-GB"/>
              <a:t>pre-determined category scheme from qualitative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F82CD-6E0E-5CBC-69B7-316A530F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Annotation procedure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331DC9D2-8D76-4E20-A0E5-571F63F91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72" y="1653554"/>
            <a:ext cx="8965256" cy="46379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18224-EBF6-C64C-B895-360AD17A5D7A}"/>
              </a:ext>
            </a:extLst>
          </p:cNvPr>
          <p:cNvSpPr txBox="1"/>
          <p:nvPr/>
        </p:nvSpPr>
        <p:spPr>
          <a:xfrm>
            <a:off x="89372" y="6280463"/>
            <a:ext cx="6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accent4"/>
                </a:solidFill>
              </a:rPr>
              <a:t>Web-based annotation platform MiniMarker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CEF-396F-57CE-7156-93A20055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716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Agreement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DB8C082-2B48-4135-9345-E33CE2924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8923"/>
          </a:xfrm>
        </p:spPr>
        <p:txBody>
          <a:bodyPr/>
          <a:lstStyle/>
          <a:p>
            <a:r>
              <a:rPr lang="en-GB"/>
              <a:t>Two independent annotators</a:t>
            </a:r>
          </a:p>
          <a:p>
            <a:r>
              <a:rPr lang="en-GB"/>
              <a:t>Agreement of 82.2% on distinction TP vs. FP</a:t>
            </a:r>
            <a:br>
              <a:rPr lang="en-GB"/>
            </a:br>
            <a:r>
              <a:rPr lang="en-GB"/>
              <a:t>(but Cohen </a:t>
            </a:r>
            <a:r>
              <a:rPr lang="en-GB" err="1"/>
              <a:t>κ</a:t>
            </a:r>
            <a:r>
              <a:rPr lang="en-GB"/>
              <a:t> = .566 fairly low)</a:t>
            </a:r>
          </a:p>
          <a:p>
            <a:r>
              <a:rPr lang="en-GB"/>
              <a:t>Domain-specific, highly frequent words often marked “unclear” (FP) by one annotator and TP by the other</a:t>
            </a:r>
          </a:p>
          <a:p>
            <a:r>
              <a:rPr lang="en-GB"/>
              <a:t>Disagreements between TP categories less frequent; mostly due to overlap between discourse levels</a:t>
            </a:r>
          </a:p>
          <a:p>
            <a:pPr lvl="1"/>
            <a:r>
              <a:rPr lang="en-GB"/>
              <a:t>metaphors as part of </a:t>
            </a:r>
            <a:r>
              <a:rPr lang="en-GB" err="1"/>
              <a:t>topoi</a:t>
            </a:r>
            <a:endParaRPr lang="en-GB"/>
          </a:p>
          <a:p>
            <a:pPr lvl="1"/>
            <a:r>
              <a:rPr lang="en-GB"/>
              <a:t>intertwined </a:t>
            </a:r>
            <a:r>
              <a:rPr lang="en-GB" err="1"/>
              <a:t>argumentational</a:t>
            </a:r>
            <a:r>
              <a:rPr lang="en-GB"/>
              <a:t> levels</a:t>
            </a:r>
          </a:p>
          <a:p>
            <a:r>
              <a:rPr lang="en-GB"/>
              <a:t>Final gold standard jointly reconciled by annotators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2ED67-3467-0823-3661-91AFD72C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25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EA01A2-B67C-594E-9A9B-932FA574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85" y="816054"/>
            <a:ext cx="5691029" cy="598201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BF387-8F3D-3245-A5E4-8F8E3DD12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Agreement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5EB5AB-0E1F-1F33-D6BC-E7F173E00EDA}"/>
              </a:ext>
            </a:extLst>
          </p:cNvPr>
          <p:cNvGrpSpPr/>
          <p:nvPr/>
        </p:nvGrpSpPr>
        <p:grpSpPr>
          <a:xfrm>
            <a:off x="2548467" y="1051081"/>
            <a:ext cx="4918367" cy="4918367"/>
            <a:chOff x="2548467" y="1051081"/>
            <a:chExt cx="4918367" cy="491836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6D796228-3BE0-29E8-6165-4A9766F12692}"/>
                </a:ext>
              </a:extLst>
            </p:cNvPr>
            <p:cNvSpPr/>
            <p:nvPr/>
          </p:nvSpPr>
          <p:spPr>
            <a:xfrm>
              <a:off x="2548467" y="1194778"/>
              <a:ext cx="4918367" cy="181505"/>
            </a:xfrm>
            <a:prstGeom prst="roundRect">
              <a:avLst>
                <a:gd name="adj" fmla="val 50000"/>
              </a:avLst>
            </a:prstGeom>
            <a:noFill/>
            <a:ln w="3810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332A630-8A16-5C7C-6707-147BC21398D8}"/>
                </a:ext>
              </a:extLst>
            </p:cNvPr>
            <p:cNvSpPr/>
            <p:nvPr/>
          </p:nvSpPr>
          <p:spPr>
            <a:xfrm rot="5400000">
              <a:off x="4778511" y="3419512"/>
              <a:ext cx="4918367" cy="181505"/>
            </a:xfrm>
            <a:prstGeom prst="roundRect">
              <a:avLst>
                <a:gd name="adj" fmla="val 50000"/>
              </a:avLst>
            </a:prstGeom>
            <a:noFill/>
            <a:ln w="38100"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36F728-E696-2B56-0A44-5398FCBCBF34}"/>
              </a:ext>
            </a:extLst>
          </p:cNvPr>
          <p:cNvSpPr/>
          <p:nvPr/>
        </p:nvSpPr>
        <p:spPr>
          <a:xfrm rot="18900000">
            <a:off x="2721856" y="2946025"/>
            <a:ext cx="5518811" cy="181505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3"/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82DF04-C85F-5D91-B6B1-CA4724A2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89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D6-7194-8045-A811-533CD8B1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Precision = #TP / 200 </a:t>
            </a:r>
            <a:r>
              <a:rPr lang="de-DE" err="1"/>
              <a:t>candidates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9345F-7F63-734F-A566-781C96CB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69" y="1846007"/>
            <a:ext cx="6922061" cy="45259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6EE2C-8631-E94C-99B7-AC36BF3DC4C6}"/>
              </a:ext>
            </a:extLst>
          </p:cNvPr>
          <p:cNvSpPr txBox="1"/>
          <p:nvPr/>
        </p:nvSpPr>
        <p:spPr>
          <a:xfrm>
            <a:off x="457201" y="1048306"/>
            <a:ext cx="615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1"/>
                </a:solidFill>
              </a:rPr>
              <a:t>TP = assigned to category and/or evaluative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7975E-526D-F496-5AC9-16A5A43D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869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35CD6-7194-8045-A811-533CD8B1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Precision = #TP / 200 </a:t>
            </a:r>
            <a:r>
              <a:rPr lang="de-DE" err="1"/>
              <a:t>candidates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9345F-7F63-734F-A566-781C96CBB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0969" y="1846007"/>
            <a:ext cx="6922061" cy="4525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16EE2C-8631-E94C-99B7-AC36BF3DC4C6}"/>
              </a:ext>
            </a:extLst>
          </p:cNvPr>
          <p:cNvSpPr txBox="1"/>
          <p:nvPr/>
        </p:nvSpPr>
        <p:spPr>
          <a:xfrm>
            <a:off x="457201" y="1048306"/>
            <a:ext cx="6159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>
                <a:solidFill>
                  <a:schemeClr val="accent1"/>
                </a:solidFill>
              </a:rPr>
              <a:t>TP = assigned to category and/or evaluative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73A65-C5C7-8B4D-9CED-FFC053CE4C29}"/>
              </a:ext>
            </a:extLst>
          </p:cNvPr>
          <p:cNvGrpSpPr/>
          <p:nvPr/>
        </p:nvGrpSpPr>
        <p:grpSpPr>
          <a:xfrm>
            <a:off x="4851810" y="3495573"/>
            <a:ext cx="520290" cy="383458"/>
            <a:chOff x="4851810" y="3495573"/>
            <a:chExt cx="520290" cy="383458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57DBB9F8-4864-4943-826D-9D5CA6735329}"/>
                </a:ext>
              </a:extLst>
            </p:cNvPr>
            <p:cNvSpPr/>
            <p:nvPr/>
          </p:nvSpPr>
          <p:spPr>
            <a:xfrm>
              <a:off x="4851810" y="3495573"/>
              <a:ext cx="324464" cy="383458"/>
            </a:xfrm>
            <a:prstGeom prst="arc">
              <a:avLst>
                <a:gd name="adj1" fmla="val 16552036"/>
                <a:gd name="adj2" fmla="val 5076493"/>
              </a:avLst>
            </a:prstGeom>
            <a:ln>
              <a:headEnd type="triangl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26C869-A648-EE48-8EA8-66A90ABD5E18}"/>
                </a:ext>
              </a:extLst>
            </p:cNvPr>
            <p:cNvSpPr txBox="1"/>
            <p:nvPr/>
          </p:nvSpPr>
          <p:spPr>
            <a:xfrm>
              <a:off x="5124450" y="3509699"/>
              <a:ext cx="247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>
                  <a:solidFill>
                    <a:schemeClr val="accent2"/>
                  </a:solidFill>
                </a:rPr>
                <a:t>*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07BD6-A74A-8DDD-D8B9-779D5A69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3781-AD56-DADB-C8F4-90819063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Keywords in corpus linguistics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10C4-EA6B-7FCD-0664-A4FE22E0D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85094" cy="4881282"/>
          </a:xfrm>
        </p:spPr>
        <p:txBody>
          <a:bodyPr/>
          <a:lstStyle/>
          <a:p>
            <a:r>
              <a:rPr lang="en-US"/>
              <a:t>Aboutness of a text ➞ key keywords (Scott 1997)</a:t>
            </a:r>
          </a:p>
          <a:p>
            <a:r>
              <a:rPr lang="en-US"/>
              <a:t>Technical/genre terminology (</a:t>
            </a:r>
            <a:r>
              <a:rPr lang="en-US" err="1"/>
              <a:t>Paquot</a:t>
            </a:r>
            <a:r>
              <a:rPr lang="en-US"/>
              <a:t> &amp; </a:t>
            </a:r>
            <a:r>
              <a:rPr lang="en-US" err="1"/>
              <a:t>Bestgen</a:t>
            </a:r>
            <a:r>
              <a:rPr lang="en-US"/>
              <a:t> 2009)</a:t>
            </a:r>
          </a:p>
          <a:p>
            <a:r>
              <a:rPr lang="en-US"/>
              <a:t>Literary style (Culpeper 2009)</a:t>
            </a:r>
          </a:p>
          <a:p>
            <a:r>
              <a:rPr lang="en-US"/>
              <a:t>Linguistic &amp; cultural differences (Oakes &amp; Farrow 2006)</a:t>
            </a:r>
          </a:p>
          <a:p>
            <a:r>
              <a:rPr lang="en-US"/>
              <a:t>Historical perspectives (Fidler &amp; </a:t>
            </a:r>
            <a:r>
              <a:rPr lang="en-US" err="1"/>
              <a:t>Cvrcek</a:t>
            </a:r>
            <a:r>
              <a:rPr lang="en-US"/>
              <a:t> 2015)</a:t>
            </a:r>
          </a:p>
          <a:p>
            <a:r>
              <a:rPr lang="en-US"/>
              <a:t>Similarity of text collections (</a:t>
            </a:r>
            <a:r>
              <a:rPr lang="en-US" err="1"/>
              <a:t>Rayson</a:t>
            </a:r>
            <a:r>
              <a:rPr lang="en-US"/>
              <a:t> &amp; Garside 2000)</a:t>
            </a:r>
          </a:p>
          <a:p>
            <a:r>
              <a:rPr lang="en-US"/>
              <a:t>Corpus-based discourse analysis (Baker 2006)</a:t>
            </a:r>
          </a:p>
          <a:p>
            <a:pPr lvl="1"/>
            <a:r>
              <a:rPr lang="en-US"/>
              <a:t>also know as corpus-assisted discourse studies (CADS)</a:t>
            </a:r>
          </a:p>
          <a:p>
            <a:pPr lvl="1"/>
            <a:r>
              <a:rPr lang="en-US"/>
              <a:t>clusters of keywords represent central topics, actors, metaphors, and framings (e.g. McEnery et al. 2015)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C768-43A3-6DF5-F00F-5EB62CB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508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category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3" y="1410550"/>
            <a:ext cx="7983794" cy="533825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1E024D-722C-072F-A03C-EA394A832D25}"/>
              </a:ext>
            </a:extLst>
          </p:cNvPr>
          <p:cNvSpPr/>
          <p:nvPr/>
        </p:nvSpPr>
        <p:spPr>
          <a:xfrm>
            <a:off x="1679944" y="5195776"/>
            <a:ext cx="1871330" cy="1616149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EAB10-C755-91A5-6723-7353B3473132}"/>
              </a:ext>
            </a:extLst>
          </p:cNvPr>
          <p:cNvSpPr/>
          <p:nvPr/>
        </p:nvSpPr>
        <p:spPr>
          <a:xfrm>
            <a:off x="3593804" y="5195776"/>
            <a:ext cx="1417675" cy="161614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490302-D5FC-CD6A-1FAE-DFA17585EF05}"/>
              </a:ext>
            </a:extLst>
          </p:cNvPr>
          <p:cNvSpPr/>
          <p:nvPr/>
        </p:nvSpPr>
        <p:spPr>
          <a:xfrm>
            <a:off x="5054009" y="5195775"/>
            <a:ext cx="3552418" cy="1616149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09A5DF-08B4-F393-1A57-103BB887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66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category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3" y="1424070"/>
            <a:ext cx="7983794" cy="5325387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0C1CC8-56C9-520F-2072-5BC16425448A}"/>
              </a:ext>
            </a:extLst>
          </p:cNvPr>
          <p:cNvSpPr/>
          <p:nvPr/>
        </p:nvSpPr>
        <p:spPr>
          <a:xfrm>
            <a:off x="1679944" y="5195776"/>
            <a:ext cx="1871330" cy="1616149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2C8156-FBC4-E223-7757-7AB1131F7586}"/>
              </a:ext>
            </a:extLst>
          </p:cNvPr>
          <p:cNvSpPr/>
          <p:nvPr/>
        </p:nvSpPr>
        <p:spPr>
          <a:xfrm>
            <a:off x="3593804" y="5195776"/>
            <a:ext cx="1417675" cy="161614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684B7-F309-6091-4151-D73410553336}"/>
              </a:ext>
            </a:extLst>
          </p:cNvPr>
          <p:cNvSpPr/>
          <p:nvPr/>
        </p:nvSpPr>
        <p:spPr>
          <a:xfrm>
            <a:off x="5054009" y="5195775"/>
            <a:ext cx="3552418" cy="1616149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7279D8-2A34-2C48-B6B7-CF038038B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409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category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0104" y="1424070"/>
            <a:ext cx="7983792" cy="532538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0FB623-5C45-CC7C-807A-FF3118403399}"/>
              </a:ext>
            </a:extLst>
          </p:cNvPr>
          <p:cNvGrpSpPr/>
          <p:nvPr/>
        </p:nvGrpSpPr>
        <p:grpSpPr>
          <a:xfrm>
            <a:off x="1459006" y="3064668"/>
            <a:ext cx="2474259" cy="2407142"/>
            <a:chOff x="1459006" y="3064668"/>
            <a:chExt cx="2474259" cy="240714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3556099-61D0-1C1E-38F8-2EAFA3CCC8FD}"/>
                </a:ext>
              </a:extLst>
            </p:cNvPr>
            <p:cNvSpPr/>
            <p:nvPr/>
          </p:nvSpPr>
          <p:spPr>
            <a:xfrm>
              <a:off x="1459006" y="4086763"/>
              <a:ext cx="2023782" cy="1385047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A8BFB7E-AE98-1135-2FD6-1ED0D894A27D}"/>
                </a:ext>
              </a:extLst>
            </p:cNvPr>
            <p:cNvSpPr txBox="1"/>
            <p:nvPr/>
          </p:nvSpPr>
          <p:spPr>
            <a:xfrm>
              <a:off x="1532965" y="3064668"/>
              <a:ext cx="2400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2"/>
                  </a:solidFill>
                </a:rPr>
                <a:t>keyword analysis seems rather blind towards metaphors!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EF758B3-CCE6-FFFF-8937-AE33EB60BA52}"/>
              </a:ext>
            </a:extLst>
          </p:cNvPr>
          <p:cNvSpPr/>
          <p:nvPr/>
        </p:nvSpPr>
        <p:spPr>
          <a:xfrm>
            <a:off x="1679944" y="5195776"/>
            <a:ext cx="1871330" cy="1616149"/>
          </a:xfrm>
          <a:prstGeom prst="rect">
            <a:avLst/>
          </a:prstGeom>
          <a:noFill/>
          <a:ln w="254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3E54C9-4628-8457-2767-7DBC3D1B8FC1}"/>
              </a:ext>
            </a:extLst>
          </p:cNvPr>
          <p:cNvSpPr/>
          <p:nvPr/>
        </p:nvSpPr>
        <p:spPr>
          <a:xfrm>
            <a:off x="3593804" y="5195776"/>
            <a:ext cx="1417675" cy="1616149"/>
          </a:xfrm>
          <a:prstGeom prst="rect">
            <a:avLst/>
          </a:prstGeom>
          <a:noFill/>
          <a:ln w="254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D89D60-95FB-CF30-E688-CA33BE98443F}"/>
              </a:ext>
            </a:extLst>
          </p:cNvPr>
          <p:cNvSpPr/>
          <p:nvPr/>
        </p:nvSpPr>
        <p:spPr>
          <a:xfrm>
            <a:off x="5054009" y="5195775"/>
            <a:ext cx="3552418" cy="1616149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9DAFE6-0114-2318-88A6-4B8C1EE5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5108-274C-CAFE-B2B6-03D31651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quiz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683A-7F75-6971-EC5A-13BAF9F6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is the best </a:t>
            </a:r>
            <a:r>
              <a:rPr lang="en-US" dirty="0" err="1"/>
              <a:t>keyness</a:t>
            </a:r>
            <a:r>
              <a:rPr lang="en-US" dirty="0"/>
              <a:t> measure?</a:t>
            </a:r>
          </a:p>
          <a:p>
            <a:r>
              <a:rPr lang="en-US" dirty="0"/>
              <a:t>What impact has the choice of reference corpus?</a:t>
            </a:r>
          </a:p>
          <a:p>
            <a:r>
              <a:rPr lang="en-US" dirty="0"/>
              <a:t>How many keywords should you look at?</a:t>
            </a:r>
          </a:p>
          <a:p>
            <a:r>
              <a:rPr lang="en-US" dirty="0"/>
              <a:t>Should you only consider significant keywords? Why?</a:t>
            </a:r>
          </a:p>
          <a:p>
            <a:r>
              <a:rPr lang="en-US" dirty="0"/>
              <a:t>What's the best way of reading a keyword list?</a:t>
            </a:r>
            <a:br>
              <a:rPr lang="en-US" dirty="0"/>
            </a:br>
            <a:r>
              <a:rPr lang="en-US" dirty="0"/>
              <a:t>Ranked by </a:t>
            </a:r>
            <a:r>
              <a:rPr lang="en-US" dirty="0" err="1"/>
              <a:t>keyness</a:t>
            </a:r>
            <a:r>
              <a:rPr lang="en-US" dirty="0"/>
              <a:t>? Alphabetical? Word cloud? …</a:t>
            </a:r>
          </a:p>
          <a:p>
            <a:r>
              <a:rPr lang="en-US" dirty="0"/>
              <a:t>What is “</a:t>
            </a:r>
            <a:r>
              <a:rPr lang="en-US" dirty="0" err="1"/>
              <a:t>keyness</a:t>
            </a:r>
            <a:r>
              <a:rPr lang="en-US" dirty="0"/>
              <a:t>” really?</a:t>
            </a:r>
          </a:p>
          <a:p>
            <a:r>
              <a:rPr lang="en-US" dirty="0"/>
              <a:t>What are limitations of keyword analysis?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NB: None of these questions has a clear-cut answer!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BEFCB-129D-6C4F-C7F5-DCF7E751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591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Computing Keywords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with 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Interactive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8F71B-5F3B-49ED-F266-626891D85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13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7001-6A47-8156-57FC-8B858803E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39F6-8721-1760-B964-08E8974F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8267"/>
          </a:xfrm>
        </p:spPr>
        <p:txBody>
          <a:bodyPr/>
          <a:lstStyle/>
          <a:p>
            <a:r>
              <a:rPr lang="en-US" dirty="0"/>
              <a:t>R from </a:t>
            </a:r>
            <a:r>
              <a:rPr lang="en-US" dirty="0">
                <a:hlinkClick r:id="rId2"/>
              </a:rPr>
              <a:t>https://cran.r-project.org</a:t>
            </a:r>
            <a:r>
              <a:rPr lang="en-US" dirty="0"/>
              <a:t> </a:t>
            </a:r>
          </a:p>
          <a:p>
            <a:r>
              <a:rPr lang="en-US" dirty="0"/>
              <a:t>RStudio from </a:t>
            </a:r>
            <a:r>
              <a:rPr lang="en-US" dirty="0">
                <a:hlinkClick r:id="rId3"/>
              </a:rPr>
              <a:t>https://posit.co/downloads/</a:t>
            </a:r>
            <a:r>
              <a:rPr lang="en-US" dirty="0"/>
              <a:t> </a:t>
            </a:r>
          </a:p>
          <a:p>
            <a:r>
              <a:rPr lang="en-US" dirty="0"/>
              <a:t>R packages (install via RStudio)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tidyverse</a:t>
            </a:r>
            <a:r>
              <a:rPr lang="en-US" dirty="0"/>
              <a:t> (to manipulate frequency lists)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corpora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version 0.6 </a:t>
            </a:r>
            <a:r>
              <a:rPr lang="en-US" dirty="0"/>
              <a:t>(or newer)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Rtsne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ggrepel</a:t>
            </a:r>
            <a:r>
              <a:rPr lang="en-US" dirty="0"/>
              <a:t> (for a really cool </a:t>
            </a:r>
            <a:r>
              <a:rPr lang="en-US" dirty="0" err="1"/>
              <a:t>visualisation</a:t>
            </a:r>
            <a:r>
              <a:rPr lang="en-US" dirty="0"/>
              <a:t>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fastTextR</a:t>
            </a:r>
            <a:r>
              <a:rPr lang="en-US" dirty="0"/>
              <a:t> (to apply this </a:t>
            </a:r>
            <a:r>
              <a:rPr lang="en-US" dirty="0" err="1"/>
              <a:t>visualisation</a:t>
            </a:r>
            <a:r>
              <a:rPr lang="en-US" dirty="0"/>
              <a:t> to your own data) </a:t>
            </a:r>
          </a:p>
          <a:p>
            <a:pPr lvl="1"/>
            <a:endParaRPr lang="en-US" dirty="0"/>
          </a:p>
          <a:p>
            <a:r>
              <a:rPr lang="en-US" dirty="0"/>
              <a:t>RStudio project with data sets &amp; worked example</a:t>
            </a:r>
          </a:p>
          <a:p>
            <a:pPr lvl="1"/>
            <a:r>
              <a:rPr lang="en-US" dirty="0"/>
              <a:t>provided as ZIP archive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04_keyness_hands_on.zip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384E4-35D0-7CF7-A868-81100938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191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4354-85AB-318D-52E1-292216E4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2FA1-498F-94E5-CB31-6FEFB6425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41267" cy="4525963"/>
          </a:xfrm>
        </p:spPr>
        <p:txBody>
          <a:bodyPr/>
          <a:lstStyle/>
          <a:p>
            <a:r>
              <a:rPr lang="en-US" dirty="0"/>
              <a:t>At least three steps in a keyword analysis</a:t>
            </a:r>
          </a:p>
          <a:p>
            <a:pPr lvl="1"/>
            <a:r>
              <a:rPr lang="en-US" dirty="0"/>
              <a:t>pre-processing &amp; linguistic annotation of corpora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</a:p>
          <a:p>
            <a:pPr lvl="1"/>
            <a:r>
              <a:rPr lang="en-US" dirty="0"/>
              <a:t>extraction of frequency data (optionally with filters,</a:t>
            </a:r>
            <a:br>
              <a:rPr lang="en-US" dirty="0"/>
            </a:br>
            <a:r>
              <a:rPr lang="en-US" dirty="0" err="1"/>
              <a:t>df</a:t>
            </a:r>
            <a:r>
              <a:rPr lang="en-US" dirty="0"/>
              <a:t> counts, dispersion-adjusted frequencies, etc.)</a:t>
            </a:r>
          </a:p>
          <a:p>
            <a:pPr lvl="1"/>
            <a:r>
              <a:rPr lang="en-US" dirty="0"/>
              <a:t>statistical analysis </a:t>
            </a:r>
            <a:r>
              <a:rPr lang="en-US" dirty="0">
                <a:sym typeface="Wingdings" pitchFamily="2" charset="2"/>
              </a:rPr>
              <a:t>➞ </a:t>
            </a:r>
            <a:r>
              <a:rPr lang="en-US" dirty="0" err="1">
                <a:sym typeface="Wingdings" pitchFamily="2" charset="2"/>
              </a:rPr>
              <a:t>keyness</a:t>
            </a:r>
            <a:r>
              <a:rPr lang="en-US" dirty="0">
                <a:sym typeface="Wingdings" pitchFamily="2" charset="2"/>
              </a:rPr>
              <a:t> measures &amp; beyond</a:t>
            </a:r>
          </a:p>
          <a:p>
            <a:pPr lvl="1"/>
            <a:r>
              <a:rPr lang="en-US" dirty="0"/>
              <a:t>optional 4</a:t>
            </a:r>
            <a:r>
              <a:rPr lang="en-US" baseline="30000" dirty="0"/>
              <a:t>th</a:t>
            </a:r>
            <a:r>
              <a:rPr lang="en-US" dirty="0"/>
              <a:t> step: </a:t>
            </a:r>
            <a:r>
              <a:rPr lang="en-US" dirty="0" err="1"/>
              <a:t>visualisation</a:t>
            </a:r>
            <a:r>
              <a:rPr lang="en-US" dirty="0"/>
              <a:t> (</a:t>
            </a:r>
            <a:r>
              <a:rPr lang="en-US" dirty="0" err="1"/>
              <a:t>scattertext</a:t>
            </a:r>
            <a:r>
              <a:rPr lang="en-US" dirty="0"/>
              <a:t>, semantic map, …)</a:t>
            </a:r>
          </a:p>
          <a:p>
            <a:r>
              <a:rPr lang="en-US" dirty="0"/>
              <a:t>Many end-user tools integrate all three steps (</a:t>
            </a:r>
            <a:r>
              <a:rPr lang="en-US" dirty="0" err="1"/>
              <a:t>CQPweb</a:t>
            </a:r>
            <a:r>
              <a:rPr lang="en-US" dirty="0"/>
              <a:t>, </a:t>
            </a:r>
            <a:r>
              <a:rPr lang="en-US" dirty="0" err="1"/>
              <a:t>AntConc</a:t>
            </a:r>
            <a:r>
              <a:rPr lang="en-US" dirty="0"/>
              <a:t>, </a:t>
            </a:r>
            <a:r>
              <a:rPr lang="en-US" dirty="0" err="1"/>
              <a:t>WordSmith</a:t>
            </a:r>
            <a:r>
              <a:rPr lang="en-US" dirty="0"/>
              <a:t>)</a:t>
            </a:r>
          </a:p>
          <a:p>
            <a:r>
              <a:rPr lang="en-US" dirty="0"/>
              <a:t>… but better to use </a:t>
            </a:r>
            <a:r>
              <a:rPr lang="en-US" dirty="0" err="1">
                <a:solidFill>
                  <a:schemeClr val="tx2"/>
                </a:solidFill>
              </a:rPr>
              <a:t>specialised</a:t>
            </a:r>
            <a:r>
              <a:rPr lang="en-US" dirty="0">
                <a:solidFill>
                  <a:schemeClr val="tx2"/>
                </a:solidFill>
              </a:rPr>
              <a:t> state-of-the art tools for each step </a:t>
            </a:r>
            <a:r>
              <a:rPr lang="en-US" dirty="0"/>
              <a:t>(in particular, </a:t>
            </a:r>
            <a:r>
              <a:rPr lang="en-US" dirty="0">
                <a:solidFill>
                  <a:schemeClr val="accent2"/>
                </a:solidFill>
              </a:rPr>
              <a:t>R for statistical analysis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FBB83-1AB0-FD4D-BB42-F4A5FFEB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4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C1F8-CC0E-F74A-A145-2F79E1C9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Interoperability with tabular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ADA2-145D-C24B-9C79-265D0CF4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89004"/>
            <a:ext cx="8157541" cy="4646337"/>
          </a:xfrm>
        </p:spPr>
        <p:txBody>
          <a:bodyPr/>
          <a:lstStyle/>
          <a:p>
            <a:r>
              <a:rPr lang="en-US"/>
              <a:t>Tabular data in MTSV format (Anthony &amp; Evert 2019)</a:t>
            </a:r>
          </a:p>
          <a:p>
            <a:pPr lvl="1"/>
            <a:r>
              <a:rPr lang="en-US"/>
              <a:t>data set = collection of TAB-delimited tables</a:t>
            </a:r>
          </a:p>
          <a:p>
            <a:pPr lvl="2"/>
            <a:r>
              <a:rPr lang="en-US"/>
              <a:t>word frequencies, positional data (for dispersion), </a:t>
            </a:r>
            <a:r>
              <a:rPr lang="en-US" err="1"/>
              <a:t>kwic</a:t>
            </a:r>
            <a:r>
              <a:rPr lang="en-US"/>
              <a:t>, …</a:t>
            </a:r>
          </a:p>
          <a:p>
            <a:pPr lvl="1"/>
            <a:r>
              <a:rPr lang="en-US"/>
              <a:t>important: link back from statistical analysis to corpus</a:t>
            </a:r>
          </a:p>
          <a:p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BF82297-7B86-4376-96C6-45199E5DE063}"/>
              </a:ext>
            </a:extLst>
          </p:cNvPr>
          <p:cNvCxnSpPr>
            <a:cxnSpLocks/>
            <a:stCxn id="10" idx="0"/>
            <a:endCxn id="9" idx="0"/>
          </p:cNvCxnSpPr>
          <p:nvPr/>
        </p:nvCxnSpPr>
        <p:spPr>
          <a:xfrm rot="16200000" flipV="1">
            <a:off x="4341211" y="1587822"/>
            <a:ext cx="745839" cy="5885843"/>
          </a:xfrm>
          <a:prstGeom prst="bentConnector3">
            <a:avLst>
              <a:gd name="adj1" fmla="val 189622"/>
            </a:avLst>
          </a:prstGeom>
          <a:ln w="57150">
            <a:headEnd type="none" w="med" len="med"/>
            <a:tailEnd type="triangle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1B20427-D939-45D9-A8BE-A5CCF5299D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2539" y="4157824"/>
            <a:ext cx="2997337" cy="22647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016CB69-D134-B665-D75C-87B431A61247}"/>
              </a:ext>
            </a:extLst>
          </p:cNvPr>
          <p:cNvGrpSpPr/>
          <p:nvPr/>
        </p:nvGrpSpPr>
        <p:grpSpPr>
          <a:xfrm>
            <a:off x="3334016" y="4020485"/>
            <a:ext cx="2461120" cy="2539469"/>
            <a:chOff x="3334016" y="3791879"/>
            <a:chExt cx="2461120" cy="2539469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5E6A6EA-9631-45CF-B22E-C4031E21B18E}"/>
                </a:ext>
              </a:extLst>
            </p:cNvPr>
            <p:cNvSpPr/>
            <p:nvPr/>
          </p:nvSpPr>
          <p:spPr>
            <a:xfrm>
              <a:off x="3334016" y="4843899"/>
              <a:ext cx="384399" cy="43542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06B6CA-8A21-40B0-9525-8A6FC23BC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6813" y="3791879"/>
              <a:ext cx="1868323" cy="253946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5B31F71-27BA-9FE5-EB9A-CA825F991B9F}"/>
              </a:ext>
            </a:extLst>
          </p:cNvPr>
          <p:cNvGrpSpPr/>
          <p:nvPr/>
        </p:nvGrpSpPr>
        <p:grpSpPr>
          <a:xfrm>
            <a:off x="6045066" y="4903663"/>
            <a:ext cx="2712783" cy="773112"/>
            <a:chOff x="6045066" y="4675057"/>
            <a:chExt cx="2712783" cy="7731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59DC5C-E6D3-4FD8-8FB8-969F6A1C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253" y="4675057"/>
              <a:ext cx="2201596" cy="773112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0746E660-088E-4341-9B88-69A3AF9B3A3B}"/>
                </a:ext>
              </a:extLst>
            </p:cNvPr>
            <p:cNvSpPr/>
            <p:nvPr/>
          </p:nvSpPr>
          <p:spPr>
            <a:xfrm>
              <a:off x="6045066" y="4843899"/>
              <a:ext cx="384399" cy="435429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5A4C7C-C142-13AD-4932-1D35B277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73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C8CC2-CEB4-8844-A10C-7E293D4C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MTSV for keywords</a:t>
            </a:r>
            <a:br>
              <a:rPr lang="en-US"/>
            </a:b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22EF0E-EB51-4643-A27B-96E946E11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89383"/>
              </p:ext>
            </p:extLst>
          </p:nvPr>
        </p:nvGraphicFramePr>
        <p:xfrm>
          <a:off x="1610285" y="1455224"/>
          <a:ext cx="5825940" cy="1659510"/>
        </p:xfrm>
        <a:graphic>
          <a:graphicData uri="http://schemas.openxmlformats.org/drawingml/2006/table">
            <a:tbl>
              <a:tblPr/>
              <a:tblGrid>
                <a:gridCol w="517861">
                  <a:extLst>
                    <a:ext uri="{9D8B030D-6E8A-4147-A177-3AD203B41FA5}">
                      <a16:colId xmlns:a16="http://schemas.microsoft.com/office/drawing/2014/main" val="2889684495"/>
                    </a:ext>
                  </a:extLst>
                </a:gridCol>
                <a:gridCol w="1012184">
                  <a:extLst>
                    <a:ext uri="{9D8B030D-6E8A-4147-A177-3AD203B41FA5}">
                      <a16:colId xmlns:a16="http://schemas.microsoft.com/office/drawing/2014/main" val="4154726786"/>
                    </a:ext>
                  </a:extLst>
                </a:gridCol>
                <a:gridCol w="4295895">
                  <a:extLst>
                    <a:ext uri="{9D8B030D-6E8A-4147-A177-3AD203B41FA5}">
                      <a16:colId xmlns:a16="http://schemas.microsoft.com/office/drawing/2014/main" val="2152908508"/>
                    </a:ext>
                  </a:extLst>
                </a:gridCol>
              </a:tblGrid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8CBAD"/>
                          </a:solidFill>
                          <a:effectLst/>
                          <a:latin typeface="Calibri" panose="020F0502020204030204" pitchFamily="34" charset="0"/>
                        </a:rPr>
                        <a:t>_reference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70785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"the",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80004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"cat",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27684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"mat",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19319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"on",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09176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"sat",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8951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BA25679-DA33-43CA-95C4-9B565E69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53801"/>
              </p:ext>
            </p:extLst>
          </p:nvPr>
        </p:nvGraphicFramePr>
        <p:xfrm>
          <a:off x="292471" y="3186518"/>
          <a:ext cx="7143753" cy="510356"/>
        </p:xfrm>
        <a:graphic>
          <a:graphicData uri="http://schemas.openxmlformats.org/drawingml/2006/table">
            <a:tbl>
              <a:tblPr/>
              <a:tblGrid>
                <a:gridCol w="1470267">
                  <a:extLst>
                    <a:ext uri="{9D8B030D-6E8A-4147-A177-3AD203B41FA5}">
                      <a16:colId xmlns:a16="http://schemas.microsoft.com/office/drawing/2014/main" val="3579132220"/>
                    </a:ext>
                  </a:extLst>
                </a:gridCol>
                <a:gridCol w="617391">
                  <a:extLst>
                    <a:ext uri="{9D8B030D-6E8A-4147-A177-3AD203B41FA5}">
                      <a16:colId xmlns:a16="http://schemas.microsoft.com/office/drawing/2014/main" val="3167372219"/>
                    </a:ext>
                  </a:extLst>
                </a:gridCol>
                <a:gridCol w="578224">
                  <a:extLst>
                    <a:ext uri="{9D8B030D-6E8A-4147-A177-3AD203B41FA5}">
                      <a16:colId xmlns:a16="http://schemas.microsoft.com/office/drawing/2014/main" val="370756967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868512168"/>
                    </a:ext>
                  </a:extLst>
                </a:gridCol>
                <a:gridCol w="1149723">
                  <a:extLst>
                    <a:ext uri="{9D8B030D-6E8A-4147-A177-3AD203B41FA5}">
                      <a16:colId xmlns:a16="http://schemas.microsoft.com/office/drawing/2014/main" val="2722474343"/>
                    </a:ext>
                  </a:extLst>
                </a:gridCol>
                <a:gridCol w="692524">
                  <a:extLst>
                    <a:ext uri="{9D8B030D-6E8A-4147-A177-3AD203B41FA5}">
                      <a16:colId xmlns:a16="http://schemas.microsoft.com/office/drawing/2014/main" val="2147532160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3902449202"/>
                    </a:ext>
                  </a:extLst>
                </a:gridCol>
              </a:tblGrid>
              <a:tr h="255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4B084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200" b="1" i="0" u="none" strike="noStrike" err="1">
                          <a:solidFill>
                            <a:srgbClr val="F4B084"/>
                          </a:solidFill>
                          <a:effectLst/>
                          <a:latin typeface="Calibri" panose="020F0502020204030204" pitchFamily="34" charset="0"/>
                        </a:rPr>
                        <a:t>semantic_model</a:t>
                      </a:r>
                      <a:endParaRPr lang="en-US" sz="1200" b="1" i="0" u="none" strike="noStrike">
                        <a:solidFill>
                          <a:srgbClr val="F4B08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types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kind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30793"/>
                  </a:ext>
                </a:extLst>
              </a:tr>
              <a:tr h="255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type_frequency_list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token_counts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corpus frequency list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8417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B3AC515-7AF6-4F4A-AC6D-E749FDF97357}"/>
              </a:ext>
            </a:extLst>
          </p:cNvPr>
          <p:cNvSpPr txBox="1"/>
          <p:nvPr/>
        </p:nvSpPr>
        <p:spPr>
          <a:xfrm>
            <a:off x="305924" y="2893440"/>
            <a:ext cx="1234874" cy="258128"/>
          </a:xfrm>
          <a:prstGeom prst="snip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0" rIns="0" bIns="0" rtlCol="0">
            <a:spAutoFit/>
          </a:bodyPr>
          <a:lstStyle/>
          <a:p>
            <a:r>
              <a:rPr lang="en-US" sz="1600"/>
              <a:t>meta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564ED-E5DB-4208-B314-A8A1A43F8185}"/>
              </a:ext>
            </a:extLst>
          </p:cNvPr>
          <p:cNvSpPr txBox="1"/>
          <p:nvPr/>
        </p:nvSpPr>
        <p:spPr>
          <a:xfrm>
            <a:off x="1623731" y="1176931"/>
            <a:ext cx="1234874" cy="258128"/>
          </a:xfrm>
          <a:prstGeom prst="snip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0" rIns="0" bIns="0" rtlCol="0">
            <a:spAutoFit/>
          </a:bodyPr>
          <a:lstStyle/>
          <a:p>
            <a:r>
              <a:rPr lang="en-US" sz="1600" err="1"/>
              <a:t>freqlist</a:t>
            </a:r>
            <a:endParaRPr lang="en-US" sz="20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B5388C-BC39-E93E-DECE-2DD188325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18851"/>
              </p:ext>
            </p:extLst>
          </p:nvPr>
        </p:nvGraphicFramePr>
        <p:xfrm>
          <a:off x="3055844" y="4446391"/>
          <a:ext cx="5825940" cy="1659510"/>
        </p:xfrm>
        <a:graphic>
          <a:graphicData uri="http://schemas.openxmlformats.org/drawingml/2006/table">
            <a:tbl>
              <a:tblPr/>
              <a:tblGrid>
                <a:gridCol w="517861">
                  <a:extLst>
                    <a:ext uri="{9D8B030D-6E8A-4147-A177-3AD203B41FA5}">
                      <a16:colId xmlns:a16="http://schemas.microsoft.com/office/drawing/2014/main" val="2889684495"/>
                    </a:ext>
                  </a:extLst>
                </a:gridCol>
                <a:gridCol w="1012184">
                  <a:extLst>
                    <a:ext uri="{9D8B030D-6E8A-4147-A177-3AD203B41FA5}">
                      <a16:colId xmlns:a16="http://schemas.microsoft.com/office/drawing/2014/main" val="4154726786"/>
                    </a:ext>
                  </a:extLst>
                </a:gridCol>
                <a:gridCol w="4295895">
                  <a:extLst>
                    <a:ext uri="{9D8B030D-6E8A-4147-A177-3AD203B41FA5}">
                      <a16:colId xmlns:a16="http://schemas.microsoft.com/office/drawing/2014/main" val="2152908508"/>
                    </a:ext>
                  </a:extLst>
                </a:gridCol>
              </a:tblGrid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F8CBAD"/>
                          </a:solidFill>
                          <a:effectLst/>
                          <a:latin typeface="Calibri" panose="020F0502020204030204" pitchFamily="34" charset="0"/>
                        </a:rPr>
                        <a:t>_reference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970785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23383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"the",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680004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"cat",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227684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"mat",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519319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2582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"on",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009176"/>
                  </a:ext>
                </a:extLst>
              </a:tr>
              <a:tr h="27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</a:t>
                      </a:r>
                    </a:p>
                  </a:txBody>
                  <a:tcPr marL="36000" marR="36000" marT="36000" marB="3600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7892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{"corpus": "</a:t>
                      </a:r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xyz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", "search": "sat", "case": "0", …}</a:t>
                      </a: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3895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6099BE-0388-AA55-F931-9E8843CD5DE9}"/>
              </a:ext>
            </a:extLst>
          </p:cNvPr>
          <p:cNvSpPr txBox="1"/>
          <p:nvPr/>
        </p:nvSpPr>
        <p:spPr>
          <a:xfrm>
            <a:off x="3069290" y="4168098"/>
            <a:ext cx="1234874" cy="258128"/>
          </a:xfrm>
          <a:prstGeom prst="snip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0" rIns="0" bIns="0" rtlCol="0">
            <a:spAutoFit/>
          </a:bodyPr>
          <a:lstStyle/>
          <a:p>
            <a:r>
              <a:rPr lang="en-US" sz="1600" err="1"/>
              <a:t>freqlist</a:t>
            </a:r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514E4-44ED-E39F-41E1-74B17C421D7B}"/>
              </a:ext>
            </a:extLst>
          </p:cNvPr>
          <p:cNvSpPr txBox="1"/>
          <p:nvPr/>
        </p:nvSpPr>
        <p:spPr>
          <a:xfrm>
            <a:off x="1758204" y="5880519"/>
            <a:ext cx="1234874" cy="258128"/>
          </a:xfrm>
          <a:prstGeom prst="snip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40" tIns="0" rIns="0" bIns="0" rtlCol="0">
            <a:spAutoFit/>
          </a:bodyPr>
          <a:lstStyle/>
          <a:p>
            <a:r>
              <a:rPr lang="en-US" sz="1600"/>
              <a:t>meta</a:t>
            </a:r>
            <a:endParaRPr 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6958C-3AFA-A2DF-96B2-C2C3D94F4D13}"/>
              </a:ext>
            </a:extLst>
          </p:cNvPr>
          <p:cNvSpPr txBox="1"/>
          <p:nvPr/>
        </p:nvSpPr>
        <p:spPr>
          <a:xfrm>
            <a:off x="7597588" y="2040468"/>
            <a:ext cx="128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target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5039C-8267-C0B5-69FE-69167055B9BC}"/>
              </a:ext>
            </a:extLst>
          </p:cNvPr>
          <p:cNvSpPr txBox="1"/>
          <p:nvPr/>
        </p:nvSpPr>
        <p:spPr>
          <a:xfrm>
            <a:off x="648810" y="5014536"/>
            <a:ext cx="178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tx2"/>
                </a:solidFill>
              </a:rPr>
              <a:t>reference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17D393-CCF6-38A1-4C56-F51FB1C2A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50980"/>
              </p:ext>
            </p:extLst>
          </p:nvPr>
        </p:nvGraphicFramePr>
        <p:xfrm>
          <a:off x="1751480" y="6180038"/>
          <a:ext cx="7143753" cy="510356"/>
        </p:xfrm>
        <a:graphic>
          <a:graphicData uri="http://schemas.openxmlformats.org/drawingml/2006/table">
            <a:tbl>
              <a:tblPr/>
              <a:tblGrid>
                <a:gridCol w="1470267">
                  <a:extLst>
                    <a:ext uri="{9D8B030D-6E8A-4147-A177-3AD203B41FA5}">
                      <a16:colId xmlns:a16="http://schemas.microsoft.com/office/drawing/2014/main" val="3579132220"/>
                    </a:ext>
                  </a:extLst>
                </a:gridCol>
                <a:gridCol w="859435">
                  <a:extLst>
                    <a:ext uri="{9D8B030D-6E8A-4147-A177-3AD203B41FA5}">
                      <a16:colId xmlns:a16="http://schemas.microsoft.com/office/drawing/2014/main" val="3167372219"/>
                    </a:ext>
                  </a:extLst>
                </a:gridCol>
                <a:gridCol w="584947">
                  <a:extLst>
                    <a:ext uri="{9D8B030D-6E8A-4147-A177-3AD203B41FA5}">
                      <a16:colId xmlns:a16="http://schemas.microsoft.com/office/drawing/2014/main" val="3707569674"/>
                    </a:ext>
                  </a:extLst>
                </a:gridCol>
                <a:gridCol w="544606">
                  <a:extLst>
                    <a:ext uri="{9D8B030D-6E8A-4147-A177-3AD203B41FA5}">
                      <a16:colId xmlns:a16="http://schemas.microsoft.com/office/drawing/2014/main" val="868512168"/>
                    </a:ext>
                  </a:extLst>
                </a:gridCol>
                <a:gridCol w="927850">
                  <a:extLst>
                    <a:ext uri="{9D8B030D-6E8A-4147-A177-3AD203B41FA5}">
                      <a16:colId xmlns:a16="http://schemas.microsoft.com/office/drawing/2014/main" val="2722474343"/>
                    </a:ext>
                  </a:extLst>
                </a:gridCol>
                <a:gridCol w="692524">
                  <a:extLst>
                    <a:ext uri="{9D8B030D-6E8A-4147-A177-3AD203B41FA5}">
                      <a16:colId xmlns:a16="http://schemas.microsoft.com/office/drawing/2014/main" val="2147532160"/>
                    </a:ext>
                  </a:extLst>
                </a:gridCol>
                <a:gridCol w="2064124">
                  <a:extLst>
                    <a:ext uri="{9D8B030D-6E8A-4147-A177-3AD203B41FA5}">
                      <a16:colId xmlns:a16="http://schemas.microsoft.com/office/drawing/2014/main" val="3902449202"/>
                    </a:ext>
                  </a:extLst>
                </a:gridCol>
              </a:tblGrid>
              <a:tr h="255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4B084"/>
                          </a:solidFill>
                          <a:effectLst/>
                          <a:latin typeface="Calibri" panose="020F0502020204030204" pitchFamily="34" charset="0"/>
                        </a:rPr>
                        <a:t>_</a:t>
                      </a:r>
                      <a:r>
                        <a:rPr lang="en-US" sz="1200" b="1" i="0" u="none" strike="noStrike" err="1">
                          <a:solidFill>
                            <a:srgbClr val="F4B084"/>
                          </a:solidFill>
                          <a:effectLst/>
                          <a:latin typeface="Calibri" panose="020F0502020204030204" pitchFamily="34" charset="0"/>
                        </a:rPr>
                        <a:t>semantic_model</a:t>
                      </a:r>
                      <a:endParaRPr lang="en-US" sz="1200" b="1" i="0" u="none" strike="noStrike">
                        <a:solidFill>
                          <a:srgbClr val="F4B08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size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types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kind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630793"/>
                  </a:ext>
                </a:extLst>
              </a:tr>
              <a:tr h="2551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type_frequency_list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19238145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8293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lower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token_counts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Reference corpus frequency list</a:t>
                      </a:r>
                    </a:p>
                  </a:txBody>
                  <a:tcPr marL="34009" marR="34009" marT="34009" marB="34009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84170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EBC10-1BC2-4D86-7687-9CB41CD5A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38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D134B6-F92C-1BB7-B335-6D077BF20168}"/>
              </a:ext>
            </a:extLst>
          </p:cNvPr>
          <p:cNvSpPr/>
          <p:nvPr/>
        </p:nvSpPr>
        <p:spPr>
          <a:xfrm>
            <a:off x="3140439" y="1454046"/>
            <a:ext cx="4332158" cy="1653193"/>
          </a:xfrm>
          <a:prstGeom prst="rect">
            <a:avLst/>
          </a:prstGeom>
          <a:solidFill>
            <a:schemeClr val="lt1">
              <a:alpha val="6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E3A3F0-43F5-E841-E91B-5CF2F997BC70}"/>
              </a:ext>
            </a:extLst>
          </p:cNvPr>
          <p:cNvSpPr/>
          <p:nvPr/>
        </p:nvSpPr>
        <p:spPr>
          <a:xfrm>
            <a:off x="4572000" y="4445213"/>
            <a:ext cx="4332158" cy="1653193"/>
          </a:xfrm>
          <a:prstGeom prst="rect">
            <a:avLst/>
          </a:prstGeom>
          <a:solidFill>
            <a:schemeClr val="lt1">
              <a:alpha val="61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9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96788D-17FD-C25E-D392-B12BD8D5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practice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C3C73-BEA6-4E59-66DD-5A4D094B3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4983162"/>
          </a:xfrm>
        </p:spPr>
        <p:txBody>
          <a:bodyPr/>
          <a:lstStyle/>
          <a:p>
            <a:r>
              <a:rPr lang="en-US" dirty="0"/>
              <a:t>Little support for MTSV yet, except for </a:t>
            </a:r>
            <a:r>
              <a:rPr lang="en-US" dirty="0" err="1"/>
              <a:t>AntConc</a:t>
            </a:r>
            <a:endParaRPr lang="en-US" dirty="0"/>
          </a:p>
          <a:p>
            <a:r>
              <a:rPr lang="en-US" dirty="0"/>
              <a:t>How to obtain MTSV word frequency lists:</a:t>
            </a:r>
          </a:p>
          <a:p>
            <a:pPr lvl="1"/>
            <a:r>
              <a:rPr lang="en-US" dirty="0"/>
              <a:t>open desired corpus as </a:t>
            </a:r>
            <a:r>
              <a:rPr lang="en-US" i="1" dirty="0">
                <a:solidFill>
                  <a:schemeClr val="tx2"/>
                </a:solidFill>
              </a:rPr>
              <a:t>Target Corpus</a:t>
            </a:r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/>
              <a:t>create word frequency list (in </a:t>
            </a:r>
            <a:r>
              <a:rPr lang="en-US" i="1" dirty="0">
                <a:solidFill>
                  <a:schemeClr val="tx2"/>
                </a:solidFill>
              </a:rPr>
              <a:t>Word</a:t>
            </a:r>
            <a:r>
              <a:rPr lang="en-US" dirty="0"/>
              <a:t> tab)</a:t>
            </a:r>
          </a:p>
          <a:p>
            <a:pPr lvl="1"/>
            <a:r>
              <a:rPr lang="en-US" dirty="0"/>
              <a:t>select </a:t>
            </a:r>
            <a:r>
              <a:rPr lang="en-GB" i="1" dirty="0">
                <a:solidFill>
                  <a:schemeClr val="tx2"/>
                </a:solidFill>
              </a:rPr>
              <a:t>Save Current Tab Database Tables </a:t>
            </a:r>
            <a:r>
              <a:rPr lang="en-GB" dirty="0"/>
              <a:t>from menu</a:t>
            </a:r>
          </a:p>
          <a:p>
            <a:pPr lvl="1"/>
            <a:r>
              <a:rPr lang="en-GB" dirty="0"/>
              <a:t>creates ZIP archive with several CSV tables</a:t>
            </a:r>
          </a:p>
          <a:p>
            <a:pPr lvl="1"/>
            <a:endParaRPr lang="en-GB" dirty="0"/>
          </a:p>
          <a:p>
            <a:r>
              <a:rPr lang="en-US" dirty="0"/>
              <a:t>But most tools can easily read/write tabular files:</a:t>
            </a:r>
            <a:br>
              <a:rPr lang="en-US" dirty="0"/>
            </a:br>
            <a:r>
              <a:rPr lang="en-US" dirty="0" err="1"/>
              <a:t>CQPweb</a:t>
            </a:r>
            <a:r>
              <a:rPr lang="en-US" dirty="0"/>
              <a:t>, </a:t>
            </a:r>
            <a:r>
              <a:rPr lang="en-US" dirty="0" err="1"/>
              <a:t>WordSmith</a:t>
            </a:r>
            <a:r>
              <a:rPr lang="en-US" dirty="0"/>
              <a:t>, CWB, Python, R, Excel, …</a:t>
            </a:r>
          </a:p>
          <a:p>
            <a:pPr lvl="1"/>
            <a:r>
              <a:rPr lang="en-US" dirty="0"/>
              <a:t>we'll look at examples from </a:t>
            </a:r>
            <a:r>
              <a:rPr lang="en-US" dirty="0" err="1"/>
              <a:t>AntConc</a:t>
            </a:r>
            <a:r>
              <a:rPr lang="en-US" dirty="0"/>
              <a:t>, CWB and </a:t>
            </a:r>
            <a:r>
              <a:rPr lang="en-US" dirty="0" err="1"/>
              <a:t>CQPweb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7878-12B8-851E-4FF3-648143C3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39</a:t>
            </a:fld>
            <a:endParaRPr lang="en-GB"/>
          </a:p>
        </p:txBody>
      </p:sp>
      <p:pic>
        <p:nvPicPr>
          <p:cNvPr id="2" name="Picture 1" descr="A cartoon ant on a book&#10;&#10;Description automatically generated">
            <a:extLst>
              <a:ext uri="{FF2B5EF4-FFF2-40B4-BE49-F238E27FC236}">
                <a16:creationId xmlns:a16="http://schemas.microsoft.com/office/drawing/2014/main" id="{2D642E90-139C-B56B-5F26-45471EFB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099" y="1677793"/>
            <a:ext cx="735623" cy="73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3781-AD56-DADB-C8F4-908190637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</a:t>
            </a:r>
            <a:r>
              <a:rPr lang="en-US">
                <a:solidFill>
                  <a:schemeClr val="accent2"/>
                </a:solidFill>
              </a:rPr>
              <a:t>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10C4-EA6B-7FCD-0664-A4FE22E0D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23729" cy="4525963"/>
          </a:xfrm>
        </p:spPr>
        <p:txBody>
          <a:bodyPr/>
          <a:lstStyle/>
          <a:p>
            <a:r>
              <a:rPr lang="en-US"/>
              <a:t>More generally, </a:t>
            </a:r>
            <a:r>
              <a:rPr lang="en-US" b="1">
                <a:solidFill>
                  <a:schemeClr val="tx2"/>
                </a:solidFill>
              </a:rPr>
              <a:t>keyness </a:t>
            </a:r>
            <a:r>
              <a:rPr lang="en-US"/>
              <a:t>is one of the most fundamental concepts in corpus linguistics</a:t>
            </a:r>
          </a:p>
          <a:p>
            <a:r>
              <a:rPr lang="en-US"/>
              <a:t>Frequency comparison between corpora </a:t>
            </a:r>
            <a:r>
              <a:rPr lang="en-US" b="1"/>
              <a:t>A</a:t>
            </a:r>
            <a:r>
              <a:rPr lang="en-US"/>
              <a:t> and </a:t>
            </a:r>
            <a:r>
              <a:rPr lang="en-US" b="1"/>
              <a:t>B</a:t>
            </a:r>
            <a:br>
              <a:rPr lang="en-US"/>
            </a:br>
            <a:r>
              <a:rPr lang="en-US"/>
              <a:t>(representative of underlying linguistic populations)</a:t>
            </a:r>
          </a:p>
          <a:p>
            <a:r>
              <a:rPr lang="en-US"/>
              <a:t>For different kinds of </a:t>
            </a:r>
            <a:r>
              <a:rPr lang="en-US" err="1"/>
              <a:t>lexico</a:t>
            </a:r>
            <a:r>
              <a:rPr lang="en-US"/>
              <a:t>-grammatical items</a:t>
            </a:r>
          </a:p>
          <a:p>
            <a:pPr lvl="1"/>
            <a:r>
              <a:rPr lang="en-US"/>
              <a:t>word forms, lemmas, n-grams, multiword expressions</a:t>
            </a:r>
          </a:p>
          <a:p>
            <a:pPr lvl="1"/>
            <a:r>
              <a:rPr lang="en-US"/>
              <a:t>morphemes, grammatical constructions, n-grams of tags</a:t>
            </a:r>
          </a:p>
          <a:p>
            <a:r>
              <a:rPr lang="en-US"/>
              <a:t>Wide range of applications depending on choice of </a:t>
            </a:r>
            <a:r>
              <a:rPr lang="en-US" err="1"/>
              <a:t>lexico</a:t>
            </a:r>
            <a:r>
              <a:rPr lang="en-US"/>
              <a:t>-grammatical items and of corpora </a:t>
            </a:r>
            <a:r>
              <a:rPr lang="en-US" b="1"/>
              <a:t>A </a:t>
            </a:r>
            <a:r>
              <a:rPr lang="en-US"/>
              <a:t>and </a:t>
            </a:r>
            <a:r>
              <a:rPr lang="en-US" b="1"/>
              <a:t>B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B08AA-670F-A5CC-5D33-ECBC6387F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063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96788D-17FD-C25E-D392-B12BD8D54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practice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C3C73-BEA6-4E59-66DD-5A4D094B3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15867" cy="4983162"/>
          </a:xfrm>
        </p:spPr>
        <p:txBody>
          <a:bodyPr/>
          <a:lstStyle/>
          <a:p>
            <a:r>
              <a:rPr lang="en-US" dirty="0"/>
              <a:t>CSV = comma-separated values (RFC 4180)</a:t>
            </a:r>
          </a:p>
          <a:p>
            <a:pPr lvl="1"/>
            <a:r>
              <a:rPr lang="en-US" dirty="0">
                <a:hlinkClick r:id="rId2"/>
              </a:rPr>
              <a:t>https://datatracker.ietf.org/doc/html/rfc4180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comma-separated columns (usually), values double-quoted if necessary, data types of columns inferred from values</a:t>
            </a:r>
          </a:p>
          <a:p>
            <a:r>
              <a:rPr lang="en-US" dirty="0"/>
              <a:t>TSV = TAB-delimited text files</a:t>
            </a:r>
          </a:p>
          <a:p>
            <a:pPr lvl="1"/>
            <a:r>
              <a:rPr lang="en-US" dirty="0"/>
              <a:t>columns delimited by TAB characters (ASCII 0x09,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"\t"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quotes (values must not contain TABs or line breaks)</a:t>
            </a:r>
          </a:p>
          <a:p>
            <a:pPr lvl="1"/>
            <a:endParaRPr lang="en-US" dirty="0"/>
          </a:p>
          <a:p>
            <a:r>
              <a:rPr lang="en-US" dirty="0"/>
              <a:t>Strategy: export frequency lists for corpora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 from </a:t>
            </a:r>
            <a:r>
              <a:rPr lang="en-US" dirty="0" err="1"/>
              <a:t>favourite</a:t>
            </a:r>
            <a:r>
              <a:rPr lang="en-US" dirty="0"/>
              <a:t> corpus tool + note down sample sizes</a:t>
            </a:r>
          </a:p>
          <a:p>
            <a:pPr lvl="1"/>
            <a:r>
              <a:rPr lang="en-US" dirty="0"/>
              <a:t>some corpus tools create “tidier” tabular data than others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D7878-12B8-851E-4FF3-648143C3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7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38FB-C8A0-0B11-5FBD-4F41F8B6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finally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F92D3A-D1C7-7548-920D-B8ABB9D61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129223"/>
            <a:ext cx="8229600" cy="3177448"/>
          </a:xfrm>
        </p:spPr>
        <p:txBody>
          <a:bodyPr/>
          <a:lstStyle/>
          <a:p>
            <a:r>
              <a:rPr lang="en-US"/>
              <a:t>LRC reference implementation, example data and mathematical details at </a:t>
            </a:r>
            <a:r>
              <a:rPr lang="en-US" sz="2800">
                <a:hlinkClick r:id="rId3"/>
              </a:rPr>
              <a:t>https://osf.io/cy6mw/</a:t>
            </a:r>
            <a:r>
              <a:rPr lang="en-US" sz="2800"/>
              <a:t> </a:t>
            </a:r>
            <a:endParaRPr lang="en-US"/>
          </a:p>
          <a:p>
            <a:r>
              <a:rPr lang="en-US"/>
              <a:t>Implementation for end users:</a:t>
            </a:r>
            <a:br>
              <a:rPr lang="en-US"/>
            </a:br>
            <a:r>
              <a:rPr lang="en-US" err="1">
                <a:latin typeface="Consolas" panose="020B0609020204030204" pitchFamily="49" charset="0"/>
                <a:cs typeface="Consolas" panose="020B0609020204030204" pitchFamily="49" charset="0"/>
              </a:rPr>
              <a:t>keyness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/>
              <a:t> function in 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corpora</a:t>
            </a:r>
            <a:r>
              <a:rPr lang="en-US"/>
              <a:t> package v0.6</a:t>
            </a:r>
          </a:p>
          <a:p>
            <a:r>
              <a:rPr lang="en-US"/>
              <a:t>Unpack ZIP archive 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keyness_hands_on.zip</a:t>
            </a:r>
            <a:r>
              <a:rPr lang="en-US"/>
              <a:t> then double-click the 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Rproj</a:t>
            </a:r>
            <a:r>
              <a:rPr lang="en-US"/>
              <a:t> file to open RStudio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782EE8-795C-EF94-D4F8-70740CF84444}"/>
              </a:ext>
            </a:extLst>
          </p:cNvPr>
          <p:cNvSpPr txBox="1"/>
          <p:nvPr/>
        </p:nvSpPr>
        <p:spPr>
          <a:xfrm>
            <a:off x="1686231" y="1765599"/>
            <a:ext cx="577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i="1">
                <a:solidFill>
                  <a:schemeClr val="accent1">
                    <a:lumMod val="75000"/>
                  </a:schemeClr>
                </a:solidFill>
              </a:rPr>
              <a:t>Hands</a:t>
            </a:r>
            <a:r>
              <a:rPr lang="en-US" sz="6000" i="1">
                <a:solidFill>
                  <a:schemeClr val="accent1"/>
                </a:solidFill>
              </a:rPr>
              <a:t> </a:t>
            </a:r>
            <a:r>
              <a:rPr lang="en-US" sz="6000" i="1">
                <a:solidFill>
                  <a:schemeClr val="accent5">
                    <a:lumMod val="75000"/>
                  </a:schemeClr>
                </a:solidFill>
              </a:rPr>
              <a:t>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4F8E5-DED3-1196-5D37-EDC4497C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86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Visualising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keywords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Interactive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38D3DA-49F6-F805-D20C-63EBC4AB5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721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F062-A49C-2B47-BDB7-BAA97C4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Visualisation</a:t>
            </a:r>
            <a:r>
              <a:rPr lang="en-US"/>
              <a:t> as semantic map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D47EBFE-FC24-1946-8550-2874F966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2" b="12957"/>
          <a:stretch/>
        </p:blipFill>
        <p:spPr>
          <a:xfrm>
            <a:off x="1140341" y="1523723"/>
            <a:ext cx="6506237" cy="4477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56D6F2-A38B-394C-AF39-094E7B45D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8" t="8821" r="6377" b="11398"/>
          <a:stretch/>
        </p:blipFill>
        <p:spPr>
          <a:xfrm>
            <a:off x="0" y="4703177"/>
            <a:ext cx="1403498" cy="1297574"/>
          </a:xfrm>
          <a:prstGeom prst="rect">
            <a:avLst/>
          </a:prstGeom>
        </p:spPr>
      </p:pic>
      <p:pic>
        <p:nvPicPr>
          <p:cNvPr id="6" name="Picture 5" descr="A picture containing ax&#10;&#10;Description automatically generated">
            <a:extLst>
              <a:ext uri="{FF2B5EF4-FFF2-40B4-BE49-F238E27FC236}">
                <a16:creationId xmlns:a16="http://schemas.microsoft.com/office/drawing/2014/main" id="{89D32170-CA03-4645-8495-D68D89D81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132" y="1774620"/>
            <a:ext cx="708065" cy="581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A121-36E6-D6BE-107B-370A51AB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79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F062-A49C-2B47-BDB7-BAA97C4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Visualisation</a:t>
            </a:r>
            <a:r>
              <a:rPr lang="en-US"/>
              <a:t> as semantic map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D47EBFE-FC24-1946-8550-2874F966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6" t="17683" b="34793"/>
          <a:stretch/>
        </p:blipFill>
        <p:spPr>
          <a:xfrm>
            <a:off x="0" y="1491826"/>
            <a:ext cx="9144000" cy="4508924"/>
          </a:xfrm>
          <a:prstGeom prst="rect">
            <a:avLst/>
          </a:prstGeom>
        </p:spPr>
      </p:pic>
      <p:pic>
        <p:nvPicPr>
          <p:cNvPr id="6" name="Picture 5" descr="A picture containing ax&#10;&#10;Description automatically generated">
            <a:extLst>
              <a:ext uri="{FF2B5EF4-FFF2-40B4-BE49-F238E27FC236}">
                <a16:creationId xmlns:a16="http://schemas.microsoft.com/office/drawing/2014/main" id="{89D32170-CA03-4645-8495-D68D89D8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32" y="1774620"/>
            <a:ext cx="708065" cy="581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B047EA-77B8-2841-BA4A-BB3FA522A142}"/>
              </a:ext>
            </a:extLst>
          </p:cNvPr>
          <p:cNvSpPr/>
          <p:nvPr/>
        </p:nvSpPr>
        <p:spPr>
          <a:xfrm>
            <a:off x="7497505" y="2667441"/>
            <a:ext cx="1613342" cy="1302808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1D585-7E62-B54F-8B5D-B2615ACA7B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8" t="8821" r="6377" b="11398"/>
          <a:stretch/>
        </p:blipFill>
        <p:spPr>
          <a:xfrm>
            <a:off x="0" y="4703177"/>
            <a:ext cx="1403498" cy="12975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14878-DBE9-E578-0DC7-03B6AC47A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195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F062-A49C-2B47-BDB7-BAA97C4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Visualisation</a:t>
            </a:r>
            <a:r>
              <a:rPr lang="en-US"/>
              <a:t> as semantic map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CD47EBFE-FC24-1946-8550-2874F9662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4" t="21473" r="30924" b="37525"/>
          <a:stretch/>
        </p:blipFill>
        <p:spPr>
          <a:xfrm>
            <a:off x="0" y="1491826"/>
            <a:ext cx="9144000" cy="4508924"/>
          </a:xfrm>
          <a:prstGeom prst="rect">
            <a:avLst/>
          </a:prstGeom>
        </p:spPr>
      </p:pic>
      <p:pic>
        <p:nvPicPr>
          <p:cNvPr id="6" name="Picture 5" descr="A picture containing ax&#10;&#10;Description automatically generated">
            <a:extLst>
              <a:ext uri="{FF2B5EF4-FFF2-40B4-BE49-F238E27FC236}">
                <a16:creationId xmlns:a16="http://schemas.microsoft.com/office/drawing/2014/main" id="{89D32170-CA03-4645-8495-D68D89D81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32" y="1774620"/>
            <a:ext cx="708065" cy="581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CE59F8A-72D8-8146-9992-42C8121120C4}"/>
              </a:ext>
            </a:extLst>
          </p:cNvPr>
          <p:cNvSpPr/>
          <p:nvPr/>
        </p:nvSpPr>
        <p:spPr>
          <a:xfrm rot="21089236">
            <a:off x="502454" y="2460108"/>
            <a:ext cx="4248814" cy="1689367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625732-7822-4549-A65F-256C99E3CA67}"/>
              </a:ext>
            </a:extLst>
          </p:cNvPr>
          <p:cNvGrpSpPr/>
          <p:nvPr/>
        </p:nvGrpSpPr>
        <p:grpSpPr>
          <a:xfrm>
            <a:off x="1478619" y="2154938"/>
            <a:ext cx="1057246" cy="488582"/>
            <a:chOff x="6565492" y="4811474"/>
            <a:chExt cx="1409661" cy="651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5590B5-E384-FF4E-BFA3-A05E6E7435B4}"/>
                </a:ext>
              </a:extLst>
            </p:cNvPr>
            <p:cNvSpPr txBox="1"/>
            <p:nvPr/>
          </p:nvSpPr>
          <p:spPr>
            <a:xfrm>
              <a:off x="6565492" y="4811474"/>
              <a:ext cx="1257260" cy="313350"/>
            </a:xfrm>
            <a:prstGeom prst="rect">
              <a:avLst/>
            </a:prstGeom>
            <a:noFill/>
          </p:spPr>
          <p:txBody>
            <a:bodyPr wrap="square" lIns="54000" tIns="13500" rIns="54000" bIns="13500" rtlCol="0">
              <a:spAutoFit/>
            </a:bodyPr>
            <a:lstStyle/>
            <a:p>
              <a:pPr algn="ctr"/>
              <a:r>
                <a:rPr lang="en-US" sz="1350" b="1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#PizzaGate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BFA678-DE7D-9B42-971C-BEF69043D7EC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7194123" y="5124824"/>
              <a:ext cx="781030" cy="33809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52EFD9-8E2D-D74A-B5AB-FBE4501AC6EE}"/>
              </a:ext>
            </a:extLst>
          </p:cNvPr>
          <p:cNvGrpSpPr/>
          <p:nvPr/>
        </p:nvGrpSpPr>
        <p:grpSpPr>
          <a:xfrm>
            <a:off x="835349" y="2954950"/>
            <a:ext cx="1429386" cy="454115"/>
            <a:chOff x="6320943" y="4841253"/>
            <a:chExt cx="1905848" cy="6054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083F2AD-B42D-5C40-A5FB-3914BFC0AFCB}"/>
                </a:ext>
              </a:extLst>
            </p:cNvPr>
            <p:cNvSpPr txBox="1"/>
            <p:nvPr/>
          </p:nvSpPr>
          <p:spPr>
            <a:xfrm>
              <a:off x="6320943" y="4841253"/>
              <a:ext cx="1905848" cy="313350"/>
            </a:xfrm>
            <a:prstGeom prst="rect">
              <a:avLst/>
            </a:prstGeom>
            <a:noFill/>
          </p:spPr>
          <p:txBody>
            <a:bodyPr wrap="square" lIns="54000" tIns="13500" rIns="54000" bIns="13500" rtlCol="0">
              <a:spAutoFit/>
            </a:bodyPr>
            <a:lstStyle/>
            <a:p>
              <a:pPr algn="ctr"/>
              <a:r>
                <a:rPr lang="en-US" sz="1350" b="1" err="1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Corona-Diktatur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3D457D-92C2-EC4E-8774-1A5DE03463F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7273867" y="5154603"/>
              <a:ext cx="283072" cy="29213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  <a:effectLst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1E5544A-943D-A34B-880F-5E2011823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8" t="8821" r="6377" b="11398"/>
          <a:stretch/>
        </p:blipFill>
        <p:spPr>
          <a:xfrm>
            <a:off x="0" y="4703177"/>
            <a:ext cx="1403498" cy="12975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25E64-17B0-4FC7-71BC-28DA9404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250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7154B-3A79-8A45-8682-BA5B87E0B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grouping with MMDA</a:t>
            </a:r>
            <a:endParaRPr lang="en-US" i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C88A74-D5EE-8D44-9033-F95A1DFB8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465" y="1613298"/>
            <a:ext cx="8250549" cy="4050506"/>
          </a:xfrm>
        </p:spPr>
      </p:pic>
      <p:pic>
        <p:nvPicPr>
          <p:cNvPr id="6" name="Picture 5" descr="A picture containing ax&#10;&#10;Description automatically generated">
            <a:extLst>
              <a:ext uri="{FF2B5EF4-FFF2-40B4-BE49-F238E27FC236}">
                <a16:creationId xmlns:a16="http://schemas.microsoft.com/office/drawing/2014/main" id="{108AD3B0-DCD2-1345-8726-326C35E7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32" y="1774620"/>
            <a:ext cx="708065" cy="5818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7D3B5-A34E-5547-A59A-DC29054AC335}"/>
              </a:ext>
            </a:extLst>
          </p:cNvPr>
          <p:cNvSpPr txBox="1"/>
          <p:nvPr/>
        </p:nvSpPr>
        <p:spPr>
          <a:xfrm>
            <a:off x="395926" y="3326926"/>
            <a:ext cx="16884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err="1">
                <a:solidFill>
                  <a:schemeClr val="accent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Kollokationen</a:t>
            </a:r>
          </a:p>
          <a:p>
            <a:pPr algn="l"/>
            <a:r>
              <a:rPr lang="en-US" sz="1350" b="1" err="1">
                <a:solidFill>
                  <a:schemeClr val="accent1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zu </a:t>
            </a:r>
            <a:r>
              <a:rPr lang="en-US" sz="1350" b="1" i="1" err="1">
                <a:solidFill>
                  <a:schemeClr val="accent5">
                    <a:lumMod val="75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Impfung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C8DD23BA-7CD3-831A-3DB9-D61EF1EE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6" y="5994678"/>
            <a:ext cx="1688478" cy="554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62980D-9A79-7AE9-5042-E498E405D040}"/>
              </a:ext>
            </a:extLst>
          </p:cNvPr>
          <p:cNvSpPr txBox="1"/>
          <p:nvPr/>
        </p:nvSpPr>
        <p:spPr>
          <a:xfrm>
            <a:off x="116215" y="6567864"/>
            <a:ext cx="2998460" cy="289358"/>
          </a:xfrm>
          <a:prstGeom prst="rect">
            <a:avLst/>
          </a:prstGeom>
          <a:noFill/>
        </p:spPr>
        <p:txBody>
          <a:bodyPr wrap="square" lIns="0" tIns="35100" rIns="0" rtlCol="0">
            <a:spAutoFit/>
          </a:bodyPr>
          <a:lstStyle/>
          <a:p>
            <a:pPr algn="l"/>
            <a:r>
              <a:rPr lang="en-US" sz="135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Exploring the Fukushima 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C7BA0-B203-3B40-F8CD-C0EC3FAD5A7E}"/>
              </a:ext>
            </a:extLst>
          </p:cNvPr>
          <p:cNvSpPr txBox="1"/>
          <p:nvPr/>
        </p:nvSpPr>
        <p:spPr>
          <a:xfrm>
            <a:off x="3371850" y="5682236"/>
            <a:ext cx="4940301" cy="312442"/>
          </a:xfrm>
          <a:prstGeom prst="rect">
            <a:avLst/>
          </a:prstGeom>
          <a:noFill/>
        </p:spPr>
        <p:txBody>
          <a:bodyPr wrap="square" lIns="0" tIns="35100" rIns="0" rtlCol="0">
            <a:spAutoFit/>
          </a:bodyPr>
          <a:lstStyle/>
          <a:p>
            <a:pPr algn="r"/>
            <a:r>
              <a:rPr lang="en-US" sz="150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https://www.linguistik.phil.fau.de/projects/efe/mmda-toolkit/</a:t>
            </a:r>
            <a:r>
              <a:rPr lang="en-US" sz="150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F73CA-AC67-27BE-921C-9DCE799A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48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What is </a:t>
            </a:r>
            <a:r>
              <a:rPr lang="en-US" err="1">
                <a:solidFill>
                  <a:schemeClr val="accent1">
                    <a:lumMod val="50000"/>
                  </a:schemeClr>
                </a:solidFill>
              </a:rPr>
              <a:t>keyness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Interactive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2EC851-6A2B-47D6-13FA-5C091317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68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Understanding </a:t>
            </a:r>
            <a:r>
              <a:rPr lang="en-US" err="1"/>
              <a:t>keyness</a:t>
            </a:r>
            <a:r>
              <a:rPr lang="en-US"/>
              <a:t> measures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C229B8-DD53-A881-7E87-0860FD4929D1}"/>
              </a:ext>
            </a:extLst>
          </p:cNvPr>
          <p:cNvSpPr txBox="1"/>
          <p:nvPr/>
        </p:nvSpPr>
        <p:spPr>
          <a:xfrm>
            <a:off x="5022771" y="2105561"/>
            <a:ext cx="3593691" cy="1323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75000"/>
                  </a:schemeClr>
                </a:solidFill>
              </a:rPr>
              <a:t>Candidates from data set of Evert et al. (2018) that are among top-250 keywords for any of several keyness 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80EB0-6494-7E22-FC48-318F0A2F73A5}"/>
              </a:ext>
            </a:extLst>
          </p:cNvPr>
          <p:cNvSpPr txBox="1"/>
          <p:nvPr/>
        </p:nvSpPr>
        <p:spPr>
          <a:xfrm>
            <a:off x="4693024" y="4014017"/>
            <a:ext cx="430305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Topographic map</a:t>
            </a:r>
            <a:r>
              <a:rPr lang="en-US" sz="2800"/>
              <a:t> </a:t>
            </a:r>
            <a:r>
              <a:rPr lang="en-US" sz="2800" err="1"/>
              <a:t>visualises</a:t>
            </a:r>
            <a:r>
              <a:rPr lang="en-US" sz="2800"/>
              <a:t> </a:t>
            </a:r>
            <a:r>
              <a:rPr lang="en-US" sz="2800" i="1"/>
              <a:t>f</a:t>
            </a:r>
            <a:r>
              <a:rPr lang="en-US" sz="2800" baseline="-25000"/>
              <a:t>1</a:t>
            </a:r>
            <a:r>
              <a:rPr lang="en-US" sz="2800"/>
              <a:t> vs. </a:t>
            </a:r>
            <a:r>
              <a:rPr lang="en-US" sz="2800" i="1"/>
              <a:t>f</a:t>
            </a:r>
            <a:r>
              <a:rPr lang="en-US" sz="2800" baseline="-25000"/>
              <a:t>2 </a:t>
            </a:r>
            <a:r>
              <a:rPr lang="en-US" sz="2800"/>
              <a:t>(sufficient since </a:t>
            </a:r>
            <a:r>
              <a:rPr lang="en-US" sz="2800" i="1"/>
              <a:t>n</a:t>
            </a:r>
            <a:r>
              <a:rPr lang="en-US" sz="2800" baseline="-25000"/>
              <a:t>1</a:t>
            </a:r>
            <a:r>
              <a:rPr lang="en-US" sz="2800"/>
              <a:t> and </a:t>
            </a:r>
            <a:r>
              <a:rPr lang="en-US" sz="2800" i="1"/>
              <a:t>n</a:t>
            </a:r>
            <a:r>
              <a:rPr lang="en-US" sz="2800" baseline="-25000"/>
              <a:t>2</a:t>
            </a:r>
            <a:r>
              <a:rPr lang="en-US" sz="2800"/>
              <a:t> are fixed for data set) on a logarithmic scale</a:t>
            </a:r>
            <a:br>
              <a:rPr lang="en-US" sz="2800"/>
            </a:br>
            <a:r>
              <a:rPr lang="en-US" sz="2800"/>
              <a:t>➞ similar to </a:t>
            </a:r>
            <a:r>
              <a:rPr lang="en-US" sz="2800" err="1"/>
              <a:t>ScatterText</a:t>
            </a:r>
            <a:r>
              <a:rPr lang="en-US" sz="2800"/>
              <a:t> </a:t>
            </a:r>
          </a:p>
          <a:p>
            <a:pPr algn="r"/>
            <a:r>
              <a:rPr lang="en-US" sz="1600">
                <a:hlinkClick r:id="rId3"/>
              </a:rPr>
              <a:t>https://spacy.io/universe/project/scattertext</a:t>
            </a:r>
            <a:r>
              <a:rPr lang="en-US" sz="160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7640F-D201-218C-22CE-7BFB3958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1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B48722-CBB7-8D47-2561-F989C3E24610}"/>
              </a:ext>
            </a:extLst>
          </p:cNvPr>
          <p:cNvSpPr txBox="1"/>
          <p:nvPr/>
        </p:nvSpPr>
        <p:spPr>
          <a:xfrm>
            <a:off x="4693024" y="4014017"/>
            <a:ext cx="430305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</a:rPr>
              <a:t>Topographic map</a:t>
            </a:r>
            <a:r>
              <a:rPr lang="en-US" sz="2800"/>
              <a:t> </a:t>
            </a:r>
            <a:r>
              <a:rPr lang="en-US" sz="2800" err="1"/>
              <a:t>visualises</a:t>
            </a:r>
            <a:r>
              <a:rPr lang="en-US" sz="2800"/>
              <a:t> </a:t>
            </a:r>
            <a:r>
              <a:rPr lang="en-US" sz="2800" i="1"/>
              <a:t>f</a:t>
            </a:r>
            <a:r>
              <a:rPr lang="en-US" sz="2800" baseline="-25000"/>
              <a:t>1</a:t>
            </a:r>
            <a:r>
              <a:rPr lang="en-US" sz="2800"/>
              <a:t> vs. </a:t>
            </a:r>
            <a:r>
              <a:rPr lang="en-US" sz="2800" i="1"/>
              <a:t>f</a:t>
            </a:r>
            <a:r>
              <a:rPr lang="en-US" sz="2800" baseline="-25000"/>
              <a:t>2 </a:t>
            </a:r>
            <a:r>
              <a:rPr lang="en-US" sz="2800"/>
              <a:t>(sufficient since </a:t>
            </a:r>
            <a:r>
              <a:rPr lang="en-US" sz="2800" i="1"/>
              <a:t>n</a:t>
            </a:r>
            <a:r>
              <a:rPr lang="en-US" sz="2800" baseline="-25000"/>
              <a:t>1</a:t>
            </a:r>
            <a:r>
              <a:rPr lang="en-US" sz="2800"/>
              <a:t> and </a:t>
            </a:r>
            <a:r>
              <a:rPr lang="en-US" sz="2800" i="1"/>
              <a:t>n</a:t>
            </a:r>
            <a:r>
              <a:rPr lang="en-US" sz="2800" baseline="-25000"/>
              <a:t>2</a:t>
            </a:r>
            <a:r>
              <a:rPr lang="en-US" sz="2800"/>
              <a:t> are fixed for data set) on a logarithmic scale</a:t>
            </a:r>
            <a:br>
              <a:rPr lang="en-US" sz="2800"/>
            </a:br>
            <a:r>
              <a:rPr lang="en-US" sz="2800"/>
              <a:t>➞ similar to </a:t>
            </a:r>
            <a:r>
              <a:rPr lang="en-US" sz="2800" err="1"/>
              <a:t>ScatterText</a:t>
            </a:r>
            <a:r>
              <a:rPr lang="en-US" sz="2800"/>
              <a:t> </a:t>
            </a:r>
          </a:p>
          <a:p>
            <a:pPr algn="r"/>
            <a:r>
              <a:rPr lang="en-US" sz="1600">
                <a:hlinkClick r:id="rId3"/>
              </a:rPr>
              <a:t>https://spacy.io/universe/project/scattertext</a:t>
            </a:r>
            <a:r>
              <a:rPr lang="en-US" sz="160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A6D8B-BEB1-223C-7E14-79A8CCCD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05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E7EA-5EDF-1732-EEF6-A25A14D8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keyness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2F40-59EF-F07C-19C6-AE40ACF2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478372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Bibliographic keywords</a:t>
            </a:r>
            <a:endParaRPr lang="en-US" b="1"/>
          </a:p>
          <a:p>
            <a:r>
              <a:rPr lang="en-US" b="1"/>
              <a:t>A</a:t>
            </a:r>
            <a:r>
              <a:rPr lang="en-US"/>
              <a:t> = text, </a:t>
            </a:r>
            <a:r>
              <a:rPr lang="en-US" b="1"/>
              <a:t>B</a:t>
            </a:r>
            <a:r>
              <a:rPr lang="en-US"/>
              <a:t> = collection ➞ </a:t>
            </a:r>
            <a:r>
              <a:rPr lang="en-US">
                <a:solidFill>
                  <a:schemeClr val="accent1"/>
                </a:solidFill>
              </a:rPr>
              <a:t>aboutness</a:t>
            </a:r>
            <a:r>
              <a:rPr lang="en-US"/>
              <a:t> of text</a:t>
            </a:r>
          </a:p>
          <a:p>
            <a:r>
              <a:rPr lang="en-US"/>
              <a:t>also: </a:t>
            </a:r>
            <a:r>
              <a:rPr lang="en-US">
                <a:solidFill>
                  <a:schemeClr val="accent1"/>
                </a:solidFill>
              </a:rPr>
              <a:t>key keywords </a:t>
            </a:r>
            <a:r>
              <a:rPr lang="en-US"/>
              <a:t>(that are key in many texts)</a:t>
            </a:r>
          </a:p>
          <a:p>
            <a:pPr lvl="2"/>
            <a:endParaRPr lang="en-US"/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Target corpus vs. reference</a:t>
            </a:r>
          </a:p>
          <a:p>
            <a:r>
              <a:rPr lang="en-US" b="1"/>
              <a:t>A</a:t>
            </a:r>
            <a:r>
              <a:rPr lang="en-US"/>
              <a:t> = domain, </a:t>
            </a:r>
            <a:r>
              <a:rPr lang="en-US" b="1"/>
              <a:t>B </a:t>
            </a:r>
            <a:r>
              <a:rPr lang="en-US"/>
              <a:t>= general language ➞ </a:t>
            </a:r>
            <a:r>
              <a:rPr lang="en-US">
                <a:solidFill>
                  <a:schemeClr val="accent1"/>
                </a:solidFill>
              </a:rPr>
              <a:t>terminology</a:t>
            </a:r>
          </a:p>
          <a:p>
            <a:r>
              <a:rPr lang="en-US"/>
              <a:t>items = n-grams / MWE ➞ </a:t>
            </a:r>
            <a:r>
              <a:rPr lang="en-US">
                <a:solidFill>
                  <a:schemeClr val="tx2"/>
                </a:solidFill>
              </a:rPr>
              <a:t>multiword terms</a:t>
            </a:r>
            <a:r>
              <a:rPr lang="en-US"/>
              <a:t> (</a:t>
            </a:r>
            <a:r>
              <a:rPr lang="en-US" err="1"/>
              <a:t>SkE</a:t>
            </a:r>
            <a:r>
              <a:rPr lang="en-US"/>
              <a:t>)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 b="1"/>
              <a:t>A </a:t>
            </a:r>
            <a:r>
              <a:rPr lang="en-US"/>
              <a:t>= thematic corpus, </a:t>
            </a:r>
            <a:r>
              <a:rPr lang="en-US" b="1"/>
              <a:t>B </a:t>
            </a:r>
            <a:r>
              <a:rPr lang="en-US"/>
              <a:t>= reference ➞ </a:t>
            </a:r>
            <a:r>
              <a:rPr lang="en-US">
                <a:solidFill>
                  <a:schemeClr val="tx2"/>
                </a:solidFill>
              </a:rPr>
              <a:t>discourse</a:t>
            </a:r>
            <a:r>
              <a:rPr lang="en-US"/>
              <a:t> (CADS)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87E19-A20B-D26D-5DBF-73D66537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4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F8D740-01F9-1C57-847E-8C15802A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20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24BC2-6D37-612F-7B6B-73325D4B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692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15B675-35B3-A74D-C2C9-3C86A679A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44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E73F0-2B8D-84DF-3E9D-47BD3FABE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4651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F8A35-7F37-7002-8DAA-81E5ABB5C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994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965931-C4FA-5669-ECB0-8616A71A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Topographic maps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DA0CF-40E9-C368-A84E-A18417A4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30475"/>
            <a:ext cx="4567085" cy="4567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6AA64-7BBC-38DB-C7F0-515A6AC0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6916" y="1730477"/>
            <a:ext cx="4567084" cy="45670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0B364-3295-F856-492C-8F4732DE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763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Finding Metaphors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Interactive session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71E19-2DDC-0E3F-2A21-5A6074894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886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4354-85AB-318D-52E1-292216E4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better 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2FA1-498F-94E5-CB31-6FEFB642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Keyness as simple frequency comparison very limited</a:t>
            </a:r>
          </a:p>
          <a:p>
            <a:r>
              <a:rPr lang="en-US"/>
              <a:t>But more sophisticated approaches often share its limitations ➞ still based on surface frequencies</a:t>
            </a:r>
          </a:p>
          <a:p>
            <a:pPr lvl="1"/>
            <a:endParaRPr lang="en-US"/>
          </a:p>
          <a:p>
            <a:r>
              <a:rPr lang="en-US"/>
              <a:t>Certain types of keywords (terminology, topics) are easy to detect, other seem to be very challenging</a:t>
            </a:r>
          </a:p>
          <a:p>
            <a:r>
              <a:rPr lang="en-US"/>
              <a:t>Perhaps more knowledge-rich approaches needed!</a:t>
            </a:r>
          </a:p>
          <a:p>
            <a:r>
              <a:rPr lang="en-US"/>
              <a:t>Let's get back to case study from Evert et al. (2018)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FDF78-ECA6-9242-C9B4-92EDFEF9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68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B86-FE47-364E-A726-482E33648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Recall = #KW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category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40E6DA-8ECE-7A42-8AB8-AB36ED06D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4" y="1424070"/>
            <a:ext cx="7983792" cy="532538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D32B4AD-1C26-9A01-22CD-9D19410A09A1}"/>
              </a:ext>
            </a:extLst>
          </p:cNvPr>
          <p:cNvGrpSpPr/>
          <p:nvPr/>
        </p:nvGrpSpPr>
        <p:grpSpPr>
          <a:xfrm>
            <a:off x="1459006" y="3064668"/>
            <a:ext cx="2474259" cy="2407142"/>
            <a:chOff x="1459006" y="3064668"/>
            <a:chExt cx="2474259" cy="24071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3A8A8D-BB79-83EE-D35B-004FF5958874}"/>
                </a:ext>
              </a:extLst>
            </p:cNvPr>
            <p:cNvSpPr/>
            <p:nvPr/>
          </p:nvSpPr>
          <p:spPr>
            <a:xfrm>
              <a:off x="1459006" y="4086763"/>
              <a:ext cx="2023782" cy="1385047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86FD5D-89B6-C465-C603-59D8C7DB8584}"/>
                </a:ext>
              </a:extLst>
            </p:cNvPr>
            <p:cNvSpPr txBox="1"/>
            <p:nvPr/>
          </p:nvSpPr>
          <p:spPr>
            <a:xfrm>
              <a:off x="1532965" y="3064668"/>
              <a:ext cx="2400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accent2"/>
                  </a:solidFill>
                </a:rPr>
                <a:t>keyword analysis seems rather blind towards metaphors!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BA7FFE-2219-174D-618F-ADCFF8D3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27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BA40-FB70-EA4F-9B69-06E7BC82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Why so few metaphor keywords?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98AAD-A4A7-F540-99D2-27874159D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Possible causes:</a:t>
            </a:r>
          </a:p>
          <a:p>
            <a:r>
              <a:rPr lang="de-DE"/>
              <a:t>No metaphors in online media discourse (unlikely)</a:t>
            </a:r>
          </a:p>
          <a:p>
            <a:r>
              <a:rPr lang="de-DE"/>
              <a:t>Cannot be reduced to single words</a:t>
            </a:r>
          </a:p>
          <a:p>
            <a:r>
              <a:rPr lang="de-DE"/>
              <a:t>Keywords occur, but are too infrequent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FB9B5-C346-D5BC-652F-05BF5B58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39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E7EA-5EDF-1732-EEF6-A25A14D8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 of keyness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2F40-59EF-F07C-19C6-AE40ACF2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23729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Symmetric keyword analysis</a:t>
            </a:r>
          </a:p>
          <a:p>
            <a:r>
              <a:rPr lang="en-US" b="1"/>
              <a:t>A</a:t>
            </a:r>
            <a:r>
              <a:rPr lang="en-US"/>
              <a:t>, </a:t>
            </a:r>
            <a:r>
              <a:rPr lang="en-US" b="1"/>
              <a:t>B </a:t>
            </a:r>
            <a:r>
              <a:rPr lang="en-US"/>
              <a:t>similar but “opposite” ➞ </a:t>
            </a:r>
            <a:r>
              <a:rPr lang="en-US">
                <a:solidFill>
                  <a:schemeClr val="tx2"/>
                </a:solidFill>
              </a:rPr>
              <a:t>contrastive </a:t>
            </a:r>
            <a:r>
              <a:rPr lang="en-US"/>
              <a:t>framings</a:t>
            </a:r>
            <a:br>
              <a:rPr lang="en-US">
                <a:solidFill>
                  <a:schemeClr val="tx2"/>
                </a:solidFill>
              </a:rPr>
            </a:br>
            <a:r>
              <a:rPr lang="en-US"/>
              <a:t>(e.g. liberal vs. conservative newspaper)</a:t>
            </a:r>
          </a:p>
          <a:p>
            <a:pPr lvl="2"/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Collocation identification</a:t>
            </a:r>
          </a:p>
          <a:p>
            <a:r>
              <a:rPr lang="en-US" b="1"/>
              <a:t>A</a:t>
            </a:r>
            <a:r>
              <a:rPr lang="en-US"/>
              <a:t> = contexts of node word, </a:t>
            </a:r>
            <a:r>
              <a:rPr lang="en-US" b="1"/>
              <a:t>B </a:t>
            </a:r>
            <a:r>
              <a:rPr lang="en-US"/>
              <a:t>= rest of corpus</a:t>
            </a:r>
            <a:br>
              <a:rPr lang="en-US"/>
            </a:br>
            <a:r>
              <a:rPr lang="en-US"/>
              <a:t>➞ </a:t>
            </a:r>
            <a:r>
              <a:rPr lang="en-US">
                <a:solidFill>
                  <a:schemeClr val="accent1"/>
                </a:solidFill>
              </a:rPr>
              <a:t>collocations </a:t>
            </a:r>
            <a:r>
              <a:rPr lang="en-US"/>
              <a:t>of node word</a:t>
            </a:r>
            <a:endParaRPr lang="en-US" b="1"/>
          </a:p>
          <a:p>
            <a:pPr lvl="2"/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Corpus comparison</a:t>
            </a:r>
          </a:p>
          <a:p>
            <a:r>
              <a:rPr lang="en-US" b="1"/>
              <a:t>A</a:t>
            </a:r>
            <a:r>
              <a:rPr lang="en-US"/>
              <a:t>, </a:t>
            </a:r>
            <a:r>
              <a:rPr lang="en-US" b="1"/>
              <a:t>B = </a:t>
            </a:r>
            <a:r>
              <a:rPr lang="en-US"/>
              <a:t>comparable corpora, items = grammatical constructions ➞ </a:t>
            </a:r>
            <a:r>
              <a:rPr lang="en-US">
                <a:solidFill>
                  <a:schemeClr val="tx2"/>
                </a:solidFill>
              </a:rPr>
              <a:t>language variation</a:t>
            </a:r>
            <a:endParaRPr lang="en-US" b="1"/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A8915-BBFE-4266-E1E7-C00FD719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61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218F-12E0-EB48-AA30-9EB67AAA3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CE4B-4A7B-1B45-9D1A-63CCDB544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List </a:t>
            </a:r>
            <a:r>
              <a:rPr lang="de-DE" err="1"/>
              <a:t>of</a:t>
            </a:r>
            <a:r>
              <a:rPr lang="de-DE"/>
              <a:t> plausible </a:t>
            </a:r>
            <a:r>
              <a:rPr lang="de-DE" err="1"/>
              <a:t>keywords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metaphor</a:t>
            </a:r>
            <a:r>
              <a:rPr lang="de-DE"/>
              <a:t> </a:t>
            </a:r>
            <a:r>
              <a:rPr lang="de-DE" err="1"/>
              <a:t>category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thesaurus</a:t>
            </a:r>
            <a:r>
              <a:rPr lang="de-DE"/>
              <a:t> (</a:t>
            </a:r>
            <a:r>
              <a:rPr lang="de-DE" err="1"/>
              <a:t>Dornseiff</a:t>
            </a:r>
            <a:r>
              <a:rPr lang="de-DE"/>
              <a:t> 2004)</a:t>
            </a:r>
          </a:p>
          <a:p>
            <a:pPr lvl="1"/>
            <a:r>
              <a:rPr lang="de-DE"/>
              <a:t>e.g. </a:t>
            </a:r>
            <a:r>
              <a:rPr lang="de-DE" cap="small" err="1">
                <a:solidFill>
                  <a:schemeClr val="accent4"/>
                </a:solidFill>
              </a:rPr>
              <a:t>police</a:t>
            </a:r>
            <a:r>
              <a:rPr lang="de-DE"/>
              <a:t>: </a:t>
            </a:r>
            <a:r>
              <a:rPr lang="de-DE" i="1"/>
              <a:t>Indiz </a:t>
            </a:r>
            <a:r>
              <a:rPr lang="de-DE" err="1">
                <a:solidFill>
                  <a:schemeClr val="accent1"/>
                </a:solidFill>
              </a:rPr>
              <a:t>clue</a:t>
            </a:r>
            <a:r>
              <a:rPr lang="de-DE"/>
              <a:t>, </a:t>
            </a:r>
            <a:r>
              <a:rPr lang="de-DE" i="1"/>
              <a:t>Killer </a:t>
            </a:r>
            <a:r>
              <a:rPr lang="de-DE" err="1">
                <a:solidFill>
                  <a:schemeClr val="accent1"/>
                </a:solidFill>
              </a:rPr>
              <a:t>killer</a:t>
            </a:r>
            <a:r>
              <a:rPr lang="de-DE"/>
              <a:t>, </a:t>
            </a:r>
            <a:r>
              <a:rPr lang="de-DE" i="1"/>
              <a:t>Mord</a:t>
            </a:r>
            <a:r>
              <a:rPr lang="de-DE"/>
              <a:t> </a:t>
            </a:r>
            <a:r>
              <a:rPr lang="de-DE" err="1">
                <a:solidFill>
                  <a:schemeClr val="accent1"/>
                </a:solidFill>
              </a:rPr>
              <a:t>murder</a:t>
            </a:r>
            <a:r>
              <a:rPr lang="de-DE"/>
              <a:t>, </a:t>
            </a:r>
            <a:r>
              <a:rPr lang="de-DE" i="1"/>
              <a:t>Täter</a:t>
            </a:r>
            <a:r>
              <a:rPr lang="de-DE"/>
              <a:t> </a:t>
            </a:r>
            <a:r>
              <a:rPr lang="de-DE" err="1">
                <a:solidFill>
                  <a:schemeClr val="accent1"/>
                </a:solidFill>
              </a:rPr>
              <a:t>culprit</a:t>
            </a:r>
            <a:r>
              <a:rPr lang="de-DE"/>
              <a:t>, </a:t>
            </a:r>
            <a:r>
              <a:rPr lang="de-DE" i="1"/>
              <a:t>fahnden </a:t>
            </a:r>
            <a:r>
              <a:rPr lang="de-DE" err="1">
                <a:solidFill>
                  <a:schemeClr val="accent1"/>
                </a:solidFill>
              </a:rPr>
              <a:t>search</a:t>
            </a:r>
            <a:r>
              <a:rPr lang="de-DE"/>
              <a:t>, </a:t>
            </a:r>
            <a:r>
              <a:rPr lang="de-DE" i="1"/>
              <a:t>heimtückisch </a:t>
            </a:r>
            <a:r>
              <a:rPr lang="de-DE" err="1">
                <a:solidFill>
                  <a:schemeClr val="accent1"/>
                </a:solidFill>
              </a:rPr>
              <a:t>insidious</a:t>
            </a:r>
            <a:r>
              <a:rPr lang="de-DE"/>
              <a:t>, …</a:t>
            </a:r>
          </a:p>
          <a:p>
            <a:pPr lvl="1"/>
            <a:r>
              <a:rPr lang="de-DE" err="1"/>
              <a:t>manually</a:t>
            </a:r>
            <a:r>
              <a:rPr lang="de-DE"/>
              <a:t> </a:t>
            </a:r>
            <a:r>
              <a:rPr lang="de-DE" err="1"/>
              <a:t>validated</a:t>
            </a:r>
            <a:r>
              <a:rPr lang="de-DE"/>
              <a:t> </a:t>
            </a:r>
            <a:r>
              <a:rPr lang="de-DE" err="1"/>
              <a:t>against</a:t>
            </a:r>
            <a:r>
              <a:rPr lang="de-DE"/>
              <a:t> </a:t>
            </a:r>
            <a:r>
              <a:rPr lang="de-DE" err="1"/>
              <a:t>concordance</a:t>
            </a:r>
            <a:r>
              <a:rPr lang="de-DE"/>
              <a:t> in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corpus</a:t>
            </a:r>
            <a:endParaRPr lang="de-DE"/>
          </a:p>
          <a:p>
            <a:pPr lvl="1"/>
            <a:endParaRPr lang="de-DE"/>
          </a:p>
          <a:p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full</a:t>
            </a:r>
            <a:r>
              <a:rPr lang="de-DE"/>
              <a:t> </a:t>
            </a:r>
            <a:r>
              <a:rPr lang="de-DE" err="1"/>
              <a:t>set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keyword</a:t>
            </a:r>
            <a:r>
              <a:rPr lang="de-DE"/>
              <a:t> </a:t>
            </a:r>
            <a:r>
              <a:rPr lang="de-DE" err="1"/>
              <a:t>candidates</a:t>
            </a:r>
            <a:endParaRPr lang="de-DE"/>
          </a:p>
          <a:p>
            <a:pPr lvl="1"/>
            <a:r>
              <a:rPr lang="de-DE" err="1"/>
              <a:t>frequency</a:t>
            </a:r>
            <a:r>
              <a:rPr lang="de-DE"/>
              <a:t> in </a:t>
            </a:r>
            <a:r>
              <a:rPr lang="de-DE" err="1"/>
              <a:t>target</a:t>
            </a:r>
            <a:r>
              <a:rPr lang="de-DE"/>
              <a:t> </a:t>
            </a:r>
            <a:r>
              <a:rPr lang="de-DE" err="1"/>
              <a:t>corpus</a:t>
            </a:r>
            <a:endParaRPr lang="de-DE"/>
          </a:p>
          <a:p>
            <a:pPr lvl="1"/>
            <a:r>
              <a:rPr lang="de-DE" err="1"/>
              <a:t>removed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reference</a:t>
            </a:r>
            <a:r>
              <a:rPr lang="de-DE"/>
              <a:t> </a:t>
            </a:r>
            <a:r>
              <a:rPr lang="de-DE" err="1"/>
              <a:t>corpus</a:t>
            </a:r>
            <a:r>
              <a:rPr lang="de-DE"/>
              <a:t> </a:t>
            </a:r>
            <a:r>
              <a:rPr lang="de-DE" err="1"/>
              <a:t>threshold</a:t>
            </a:r>
            <a:r>
              <a:rPr lang="de-DE"/>
              <a:t>?</a:t>
            </a:r>
          </a:p>
          <a:p>
            <a:pPr lvl="1"/>
            <a:r>
              <a:rPr lang="de-DE" err="1"/>
              <a:t>keyness</a:t>
            </a:r>
            <a:r>
              <a:rPr lang="de-DE"/>
              <a:t> score and rank in </a:t>
            </a:r>
            <a:r>
              <a:rPr lang="de-DE" err="1"/>
              <a:t>candidate</a:t>
            </a:r>
            <a:r>
              <a:rPr lang="de-DE"/>
              <a:t> </a:t>
            </a:r>
            <a:r>
              <a:rPr lang="de-DE" err="1"/>
              <a:t>set</a:t>
            </a:r>
            <a:endParaRPr lang="de-DE"/>
          </a:p>
          <a:p>
            <a:pPr lvl="1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F28A2-222B-ED0C-C81C-20F22A7B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32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7DEC-15FB-CD47-83E6-BAC2ED3F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 case 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231958-6BA2-2944-8B42-191EAC7FA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036" y="1600200"/>
            <a:ext cx="6929928" cy="4525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11548-F064-08E2-CBAF-72832AE7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500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6AB1-F2E6-CF4E-B897-234B1251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metaphor</a:t>
            </a:r>
            <a:r>
              <a:rPr lang="de-DE" dirty="0"/>
              <a:t> </a:t>
            </a:r>
            <a:r>
              <a:rPr lang="de-DE" dirty="0" err="1"/>
              <a:t>keywords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6135-654D-ED46-96E1-B26902B22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9322"/>
          </a:xfrm>
        </p:spPr>
        <p:txBody>
          <a:bodyPr/>
          <a:lstStyle/>
          <a:p>
            <a:r>
              <a:rPr lang="en-GB"/>
              <a:t>Substantial number of plausible keywords for all metaphor categories except </a:t>
            </a:r>
            <a:r>
              <a:rPr lang="en-GB" cap="small">
                <a:solidFill>
                  <a:schemeClr val="accent4"/>
                </a:solidFill>
              </a:rPr>
              <a:t>economy</a:t>
            </a:r>
          </a:p>
          <a:p>
            <a:pPr lvl="1"/>
            <a:r>
              <a:rPr lang="en-GB"/>
              <a:t>frequent in target corpus &amp; pass threshold in reference</a:t>
            </a:r>
          </a:p>
          <a:p>
            <a:pPr lvl="1"/>
            <a:r>
              <a:rPr lang="en-GB"/>
              <a:t>but very low ranks (&gt; 1000) from all </a:t>
            </a:r>
            <a:r>
              <a:rPr lang="en-GB" err="1"/>
              <a:t>keyness</a:t>
            </a:r>
            <a:r>
              <a:rPr lang="en-GB"/>
              <a:t> measures</a:t>
            </a:r>
          </a:p>
          <a:p>
            <a:r>
              <a:rPr lang="en-GB"/>
              <a:t>Reason: literal senses very frequent in reference</a:t>
            </a:r>
          </a:p>
          <a:p>
            <a:pPr lvl="1"/>
            <a:r>
              <a:rPr lang="en-GB"/>
              <a:t>aggregating all keywords from category doesn't help</a:t>
            </a:r>
          </a:p>
          <a:p>
            <a:r>
              <a:rPr lang="en-GB"/>
              <a:t>Approximate semantics with distributional context vectors (</a:t>
            </a:r>
            <a:r>
              <a:rPr lang="en-GB" err="1"/>
              <a:t>Schütze</a:t>
            </a:r>
            <a:r>
              <a:rPr lang="en-GB"/>
              <a:t> 1998)</a:t>
            </a:r>
          </a:p>
          <a:p>
            <a:pPr lvl="1"/>
            <a:r>
              <a:rPr lang="en-GB"/>
              <a:t>three-sentence context around each potential keyword</a:t>
            </a:r>
          </a:p>
          <a:p>
            <a:pPr lvl="1"/>
            <a:r>
              <a:rPr lang="en-GB"/>
              <a:t>bag-of-words centroids of word embeddings</a:t>
            </a:r>
          </a:p>
          <a:p>
            <a:pPr lvl="1"/>
            <a:r>
              <a:rPr lang="en-GB"/>
              <a:t>MRSA contexts clearly separated from reference contexts?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DAF0-246C-F2C7-1B68-164E2982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25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BE568-B946-5C46-956F-1D527788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Finding metaphor keywords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612E3-748D-A44E-9677-2388BA9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" y="1730252"/>
            <a:ext cx="4483510" cy="470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DCFDB-B7CA-FC43-9F91-8D8F1877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30" y="1730253"/>
            <a:ext cx="4483509" cy="47000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30902-2D38-3568-5B84-037A6319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24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BE568-B946-5C46-956F-1D527788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Finding metaphor keywords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612E3-748D-A44E-9677-2388BA9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" y="1730252"/>
            <a:ext cx="4483509" cy="470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DCFDB-B7CA-FC43-9F91-8D8F1877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30" y="1730253"/>
            <a:ext cx="4483509" cy="47000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43323F-36F6-3197-3CF1-95A99AD4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BE568-B946-5C46-956F-1D527788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Finding metaphor keywords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612E3-748D-A44E-9677-2388BA9E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" y="1730252"/>
            <a:ext cx="4483509" cy="4700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DCFDB-B7CA-FC43-9F91-8D8F1877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30" y="1730253"/>
            <a:ext cx="4483508" cy="47000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F1BB58-E6A6-FD23-5E2F-205360B2E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9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9B7A-05E1-9440-4543-38E62006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3F1D6-8E65-E461-5C9C-81E86327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Anthony, L. and Evert, S. (2019). Embracing the concept of data interoperability in corpus tools development. In </a:t>
            </a:r>
            <a:r>
              <a:rPr lang="en-US" sz="1800" i="1" dirty="0"/>
              <a:t>Proceedings of the Corpus Linguistics 2019 Conference</a:t>
            </a:r>
            <a:r>
              <a:rPr lang="en-US" sz="1800" dirty="0"/>
              <a:t>, Cardiff, UK.</a:t>
            </a:r>
          </a:p>
          <a:p>
            <a:r>
              <a:rPr lang="en-US" sz="1800" dirty="0"/>
              <a:t>Baroni, M. and </a:t>
            </a:r>
            <a:r>
              <a:rPr lang="en-US" sz="1800" dirty="0" err="1"/>
              <a:t>Bernardini</a:t>
            </a:r>
            <a:r>
              <a:rPr lang="en-US" sz="1800" dirty="0"/>
              <a:t>, S. (2004). </a:t>
            </a:r>
            <a:r>
              <a:rPr lang="en-US" sz="1800" dirty="0" err="1"/>
              <a:t>BootCaT</a:t>
            </a:r>
            <a:r>
              <a:rPr lang="en-US" sz="1800" dirty="0"/>
              <a:t>: Bootstrapping corpora and terms from the Web. In </a:t>
            </a:r>
            <a:r>
              <a:rPr lang="en-US" sz="1800" i="1" dirty="0"/>
              <a:t>Proceedings of LREC 2004</a:t>
            </a:r>
            <a:r>
              <a:rPr lang="en-US" sz="1800" dirty="0"/>
              <a:t>, pages 1313–1316, Lisbon, Portugal.</a:t>
            </a:r>
          </a:p>
          <a:p>
            <a:r>
              <a:rPr lang="en-US" sz="1800" dirty="0"/>
              <a:t>Baker, P. (2006). </a:t>
            </a:r>
            <a:r>
              <a:rPr lang="en-US" sz="1800" i="1" dirty="0"/>
              <a:t>Using Corpora in Discourse Analysis</a:t>
            </a:r>
            <a:r>
              <a:rPr lang="en-US" sz="1800" dirty="0"/>
              <a:t>. Continuum Books, London.</a:t>
            </a:r>
          </a:p>
          <a:p>
            <a:r>
              <a:rPr lang="en-US" sz="1800" dirty="0"/>
              <a:t>Culpeper, J. (2009). </a:t>
            </a:r>
            <a:r>
              <a:rPr lang="en-US" sz="1800" dirty="0" err="1"/>
              <a:t>Keyness</a:t>
            </a:r>
            <a:r>
              <a:rPr lang="en-US" sz="1800" dirty="0"/>
              <a:t>: Words, parts-of-speech and semantic categories in the character-talk of Shakespeare's Romeo and Juliet. </a:t>
            </a:r>
            <a:r>
              <a:rPr lang="en-US" sz="1800" i="1" dirty="0"/>
              <a:t>International Journal of Corpus Linguistics</a:t>
            </a:r>
            <a:r>
              <a:rPr lang="en-US" sz="1800" dirty="0"/>
              <a:t>, 14(1):29–59.</a:t>
            </a:r>
          </a:p>
          <a:p>
            <a:r>
              <a:rPr lang="en-US" sz="1800" dirty="0" err="1"/>
              <a:t>Dornseiff</a:t>
            </a:r>
            <a:r>
              <a:rPr lang="en-US" sz="1800" dirty="0"/>
              <a:t>, F. (2004). </a:t>
            </a:r>
            <a:r>
              <a:rPr lang="en-US" sz="1800" i="1" dirty="0"/>
              <a:t>Der deutsche </a:t>
            </a:r>
            <a:r>
              <a:rPr lang="en-US" sz="1800" i="1" dirty="0" err="1"/>
              <a:t>Wortschatz</a:t>
            </a:r>
            <a:r>
              <a:rPr lang="en-US" sz="1800" i="1" dirty="0"/>
              <a:t> </a:t>
            </a:r>
            <a:r>
              <a:rPr lang="en-US" sz="1800" i="1" dirty="0" err="1"/>
              <a:t>nach</a:t>
            </a:r>
            <a:r>
              <a:rPr lang="en-US" sz="1800" i="1" dirty="0"/>
              <a:t> </a:t>
            </a:r>
            <a:r>
              <a:rPr lang="en-US" sz="1800" i="1" dirty="0" err="1"/>
              <a:t>Sachgruppen</a:t>
            </a:r>
            <a:r>
              <a:rPr lang="en-US" sz="1800" dirty="0"/>
              <a:t>. De Gruyter, Berlin, 8th edition.</a:t>
            </a:r>
          </a:p>
          <a:p>
            <a:r>
              <a:rPr lang="en-US" sz="1800" dirty="0"/>
              <a:t>Egbert, J. and </a:t>
            </a:r>
            <a:r>
              <a:rPr lang="en-US" sz="1800" dirty="0" err="1"/>
              <a:t>Biber</a:t>
            </a:r>
            <a:r>
              <a:rPr lang="en-US" sz="1800" dirty="0"/>
              <a:t>, D. (2019). Incorporating text dispersion into keyword analyses. </a:t>
            </a:r>
            <a:r>
              <a:rPr lang="en-US" sz="1800" i="1" dirty="0"/>
              <a:t>Corpora</a:t>
            </a:r>
            <a:r>
              <a:rPr lang="en-US" sz="1800" dirty="0"/>
              <a:t>, 14(1):77–104.</a:t>
            </a:r>
          </a:p>
          <a:p>
            <a:r>
              <a:rPr lang="en-US" sz="1800" dirty="0"/>
              <a:t>Evert, S., Dykes, N., and Peters, J. (2018). A quantitative evaluation of keyword measures for corpus-based discourse analysis. Presentation at the </a:t>
            </a:r>
            <a:r>
              <a:rPr lang="en-US" sz="1800" i="1" dirty="0"/>
              <a:t>Corpora &amp; Discourse International Conference </a:t>
            </a:r>
            <a:r>
              <a:rPr lang="en-US" sz="1800" dirty="0"/>
              <a:t>(CAD 2018), Lancaster, UK.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24EBD-31AF-55E3-097D-80C4598D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3164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9B7A-05E1-9440-4543-38E62006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3F1D6-8E65-E461-5C9C-81E86327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Evert, S. (2022). Measuring </a:t>
            </a:r>
            <a:r>
              <a:rPr lang="en-US" sz="1800" dirty="0" err="1"/>
              <a:t>keyness</a:t>
            </a:r>
            <a:r>
              <a:rPr lang="en-US" sz="1800" dirty="0"/>
              <a:t>. In </a:t>
            </a:r>
            <a:r>
              <a:rPr lang="en-US" sz="1800" i="1" dirty="0"/>
              <a:t>Digital Humanities 2022: Conference Abstracts</a:t>
            </a:r>
            <a:r>
              <a:rPr lang="en-US" sz="1800" dirty="0"/>
              <a:t>, pages 202–205, Tokyo, Japan / online. </a:t>
            </a:r>
            <a:r>
              <a:rPr lang="en-US" sz="1800" dirty="0">
                <a:hlinkClick r:id="rId2"/>
              </a:rPr>
              <a:t>https://osf.io/cy6mw/</a:t>
            </a:r>
            <a:r>
              <a:rPr lang="en-US" sz="1800" dirty="0"/>
              <a:t> </a:t>
            </a:r>
          </a:p>
          <a:p>
            <a:r>
              <a:rPr lang="en-US" sz="1800" dirty="0"/>
              <a:t>Fay, M. P. (2010). Confidence intervals that match Fisher's exact or </a:t>
            </a:r>
            <a:r>
              <a:rPr lang="en-US" sz="1800" dirty="0" err="1"/>
              <a:t>Blaker's</a:t>
            </a:r>
            <a:r>
              <a:rPr lang="en-US" sz="1800" dirty="0"/>
              <a:t> exact tests. </a:t>
            </a:r>
            <a:r>
              <a:rPr lang="en-US" sz="1800" i="1" dirty="0"/>
              <a:t>Biostatistics</a:t>
            </a:r>
            <a:r>
              <a:rPr lang="en-US" sz="1800" dirty="0"/>
              <a:t>, 11(2):373–374.</a:t>
            </a:r>
          </a:p>
          <a:p>
            <a:r>
              <a:rPr lang="en-US" sz="1800" dirty="0"/>
              <a:t>Fidler, M. and </a:t>
            </a:r>
            <a:r>
              <a:rPr lang="en-US" sz="1800" dirty="0" err="1"/>
              <a:t>Cvrcek</a:t>
            </a:r>
            <a:r>
              <a:rPr lang="en-US" sz="1800" dirty="0"/>
              <a:t>, V. (2015). A data-driven analysis of reader viewpoints: reconstructing the historical reader using keyword analysis. </a:t>
            </a:r>
            <a:r>
              <a:rPr lang="en-US" sz="1800" i="1" dirty="0"/>
              <a:t>Journal of Slavic Linguistics</a:t>
            </a:r>
            <a:r>
              <a:rPr lang="en-US" sz="1800" dirty="0"/>
              <a:t>, 23(3):197–239.</a:t>
            </a:r>
          </a:p>
          <a:p>
            <a:r>
              <a:rPr lang="en-US" sz="1800" dirty="0" err="1"/>
              <a:t>Gabrielatos</a:t>
            </a:r>
            <a:r>
              <a:rPr lang="en-US" sz="1800" dirty="0"/>
              <a:t>, C. and </a:t>
            </a:r>
            <a:r>
              <a:rPr lang="en-US" sz="1800" dirty="0" err="1"/>
              <a:t>Marchi</a:t>
            </a:r>
            <a:r>
              <a:rPr lang="en-US" sz="1800" dirty="0"/>
              <a:t>, A. (2012). </a:t>
            </a:r>
            <a:r>
              <a:rPr lang="en-US" sz="1800" dirty="0" err="1"/>
              <a:t>Keyness</a:t>
            </a:r>
            <a:r>
              <a:rPr lang="en-US" sz="1800" dirty="0"/>
              <a:t>: Appropriate metrics and practical issues. Presentation at the </a:t>
            </a:r>
            <a:r>
              <a:rPr lang="en-US" sz="1800" i="1" dirty="0"/>
              <a:t>Corpora and Discourse Studies Conference </a:t>
            </a:r>
            <a:r>
              <a:rPr lang="en-US" sz="1800" dirty="0"/>
              <a:t>(CADS 2012), Bologna, Italy.</a:t>
            </a:r>
          </a:p>
          <a:p>
            <a:r>
              <a:rPr lang="en-US" sz="1800" dirty="0"/>
              <a:t>Hardie, A. (2014). A single statistical technique for keywords, </a:t>
            </a:r>
            <a:r>
              <a:rPr lang="en-US" sz="1800" dirty="0" err="1"/>
              <a:t>lockwords</a:t>
            </a:r>
            <a:r>
              <a:rPr lang="en-US" sz="1800" dirty="0"/>
              <a:t>, and collocations. Internal CASS working paper no. 1, unpublished.</a:t>
            </a:r>
          </a:p>
          <a:p>
            <a:r>
              <a:rPr lang="en-US" sz="1800" dirty="0" err="1"/>
              <a:t>Kilgarriff</a:t>
            </a:r>
            <a:r>
              <a:rPr lang="en-US" sz="1800" dirty="0"/>
              <a:t>, A. and Rose, T. (1998). Measures for corpus similarity and homogeneity. In </a:t>
            </a:r>
            <a:r>
              <a:rPr lang="en-US" sz="1800" i="1" dirty="0"/>
              <a:t>Proceedings of the Third Conference on Empirical Methods for Natural Language Processing</a:t>
            </a:r>
            <a:r>
              <a:rPr lang="en-US" sz="1800" dirty="0"/>
              <a:t>, pages 46–52, Granada, Spain.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D0789-ECEA-2592-16F0-FC359979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13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9B7A-05E1-9440-4543-38E62006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III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3F1D6-8E65-E461-5C9C-81E86327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Kilgarriff</a:t>
            </a:r>
            <a:r>
              <a:rPr lang="en-US" sz="1800" dirty="0"/>
              <a:t>, A. (2009). Simple </a:t>
            </a:r>
            <a:r>
              <a:rPr lang="en-US" sz="1800" dirty="0" err="1"/>
              <a:t>maths</a:t>
            </a:r>
            <a:r>
              <a:rPr lang="en-US" sz="1800" dirty="0"/>
              <a:t> for keywords. In </a:t>
            </a:r>
            <a:r>
              <a:rPr lang="en-US" sz="1800" i="1" dirty="0"/>
              <a:t>Proceedings of the Corpus Linguistics 2009 Conference</a:t>
            </a:r>
            <a:r>
              <a:rPr lang="en-US" sz="1800" dirty="0"/>
              <a:t>, Liverpool, UK.</a:t>
            </a:r>
          </a:p>
          <a:p>
            <a:r>
              <a:rPr lang="en-US" sz="1800" dirty="0"/>
              <a:t>Lafon, P. (1980). Sur la </a:t>
            </a:r>
            <a:r>
              <a:rPr lang="en-US" sz="1800" dirty="0" err="1"/>
              <a:t>variabilité</a:t>
            </a:r>
            <a:r>
              <a:rPr lang="en-US" sz="1800" dirty="0"/>
              <a:t> de la </a:t>
            </a:r>
            <a:r>
              <a:rPr lang="en-US" sz="1800" dirty="0" err="1"/>
              <a:t>fréquence</a:t>
            </a:r>
            <a:r>
              <a:rPr lang="en-US" sz="1800" dirty="0"/>
              <a:t> des </a:t>
            </a:r>
            <a:r>
              <a:rPr lang="en-US" sz="1800" dirty="0" err="1"/>
              <a:t>formes</a:t>
            </a:r>
            <a:r>
              <a:rPr lang="en-US" sz="1800" dirty="0"/>
              <a:t> dans un corpus. </a:t>
            </a:r>
            <a:r>
              <a:rPr lang="en-US" sz="1800" i="1" dirty="0"/>
              <a:t>Mots. Les </a:t>
            </a:r>
            <a:r>
              <a:rPr lang="en-US" sz="1800" i="1" dirty="0" err="1"/>
              <a:t>langages</a:t>
            </a:r>
            <a:r>
              <a:rPr lang="en-US" sz="1800" i="1" dirty="0"/>
              <a:t> du politique</a:t>
            </a:r>
            <a:r>
              <a:rPr lang="en-US" sz="1800" dirty="0"/>
              <a:t>, 1(1):127–165.</a:t>
            </a:r>
          </a:p>
          <a:p>
            <a:r>
              <a:rPr lang="en-US" sz="1800" dirty="0"/>
              <a:t>McEnery, T., McGlashan, M., and Love, R. (2015). Press and social media reaction to ideologically inspired murder: the case of Lee Rigby. </a:t>
            </a:r>
            <a:r>
              <a:rPr lang="en-US" sz="1800" i="1" dirty="0"/>
              <a:t>Discourse and Communication</a:t>
            </a:r>
            <a:r>
              <a:rPr lang="en-US" sz="1800" dirty="0"/>
              <a:t>, 9(2):1–23.</a:t>
            </a:r>
          </a:p>
          <a:p>
            <a:r>
              <a:rPr lang="en-US" sz="1800" dirty="0"/>
              <a:t>Oakes, M. P. and Farrow, M. (2006). Use of the chi-squared test to examine vocabulary differences in English language corpora representing seven different countries. </a:t>
            </a:r>
            <a:r>
              <a:rPr lang="en-US" sz="1800" i="1" dirty="0"/>
              <a:t>Literary and Linguistic Computing</a:t>
            </a:r>
            <a:r>
              <a:rPr lang="en-US" sz="1800" dirty="0"/>
              <a:t>, 22(1):85–99.</a:t>
            </a:r>
          </a:p>
          <a:p>
            <a:r>
              <a:rPr lang="en-US" sz="1800" dirty="0" err="1"/>
              <a:t>Paquot</a:t>
            </a:r>
            <a:r>
              <a:rPr lang="en-US" sz="1800" dirty="0"/>
              <a:t>, M. and </a:t>
            </a:r>
            <a:r>
              <a:rPr lang="en-US" sz="1800" dirty="0" err="1"/>
              <a:t>Bestgen</a:t>
            </a:r>
            <a:r>
              <a:rPr lang="en-US" sz="1800" dirty="0"/>
              <a:t>, Y. (2009). Distinctive words in academic writing: a comparison of three statistical tests for keyword extraction. In Jucker, A., Schreier, D., and </a:t>
            </a:r>
            <a:r>
              <a:rPr lang="en-US" sz="1800" dirty="0" err="1"/>
              <a:t>Hundt</a:t>
            </a:r>
            <a:r>
              <a:rPr lang="en-US" sz="1800" dirty="0"/>
              <a:t>, M., editors, </a:t>
            </a:r>
            <a:r>
              <a:rPr lang="en-US" sz="1800" i="1" dirty="0"/>
              <a:t>Corpora: Pragmatics and Discourse. Papers from the 29th International Conference on English Language Research on Computerized Corpora</a:t>
            </a:r>
            <a:r>
              <a:rPr lang="en-US" sz="1800" dirty="0"/>
              <a:t>, pages 247–269. </a:t>
            </a:r>
            <a:r>
              <a:rPr lang="en-US" sz="1800" dirty="0" err="1"/>
              <a:t>Rodopi</a:t>
            </a:r>
            <a:r>
              <a:rPr lang="en-US" sz="1800" dirty="0"/>
              <a:t>, Amsterdam.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CA26-ABC9-DD6B-4624-5A33A177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94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269B7A-05E1-9440-4543-38E62006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IV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3F1D6-8E65-E461-5C9C-81E86327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Pecina</a:t>
            </a:r>
            <a:r>
              <a:rPr lang="en-US" sz="1800" dirty="0"/>
              <a:t>, P. (2005). An extensive empirical study of collocation extraction methods. In </a:t>
            </a:r>
            <a:r>
              <a:rPr lang="en-US" sz="1800" i="1" dirty="0"/>
              <a:t>Proceedings of the ACL Student Research Workshop</a:t>
            </a:r>
            <a:r>
              <a:rPr lang="en-US" sz="1800" dirty="0"/>
              <a:t>, pages 13–18, Ann Arbor, MI.</a:t>
            </a:r>
          </a:p>
          <a:p>
            <a:r>
              <a:rPr lang="en-US" sz="1800" dirty="0" err="1"/>
              <a:t>Rayson</a:t>
            </a:r>
            <a:r>
              <a:rPr lang="en-US" sz="1800" dirty="0"/>
              <a:t>, P. and Garside, R. (2000). Comparing corpora using frequency profiling. In </a:t>
            </a:r>
            <a:r>
              <a:rPr lang="en-US" sz="1800" i="1" dirty="0"/>
              <a:t>Proceedings of the ACL Workshop on Comparing Corpora</a:t>
            </a:r>
            <a:r>
              <a:rPr lang="en-US" sz="1800" dirty="0"/>
              <a:t>, pages 1–6, Hong Kong.</a:t>
            </a:r>
          </a:p>
          <a:p>
            <a:r>
              <a:rPr lang="en-US" sz="1800" dirty="0" err="1"/>
              <a:t>Schütze</a:t>
            </a:r>
            <a:r>
              <a:rPr lang="en-US" sz="1800" dirty="0"/>
              <a:t>, H. (1998). Automatic word sense discrimination. </a:t>
            </a:r>
            <a:r>
              <a:rPr lang="en-US" sz="1800" i="1" dirty="0"/>
              <a:t>Computational Linguistics</a:t>
            </a:r>
            <a:r>
              <a:rPr lang="en-US" sz="1800" dirty="0"/>
              <a:t>, 24(1):97–123.</a:t>
            </a:r>
          </a:p>
          <a:p>
            <a:r>
              <a:rPr lang="en-US" sz="1800" dirty="0"/>
              <a:t>Scott, M. (1997). PC analysis of key words – and key key words. </a:t>
            </a:r>
            <a:r>
              <a:rPr lang="en-US" sz="1800" i="1" dirty="0"/>
              <a:t>System</a:t>
            </a:r>
            <a:r>
              <a:rPr lang="en-US" sz="1800" dirty="0"/>
              <a:t>, 25(2):233–245.</a:t>
            </a:r>
          </a:p>
          <a:p>
            <a:r>
              <a:rPr lang="en-US" sz="1800" dirty="0"/>
              <a:t>Walter, S. D. (1975). The distribution of Levin's measure of attributable risk. </a:t>
            </a:r>
            <a:r>
              <a:rPr lang="en-US" sz="1800" i="1" dirty="0" err="1"/>
              <a:t>Biometrika</a:t>
            </a:r>
            <a:r>
              <a:rPr lang="en-US" sz="1800" dirty="0"/>
              <a:t>, 62(2):371–374.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5367-FF00-2746-FDCC-5E5EAF11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21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3F062-A49C-2B47-BDB7-BAA97C499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Keywords in </a:t>
            </a:r>
            <a:r>
              <a:rPr lang="en-US" err="1"/>
              <a:t>CQPweb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BA9D3-7FC2-694D-B4E6-28A9D976C3EB}"/>
              </a:ext>
            </a:extLst>
          </p:cNvPr>
          <p:cNvGrpSpPr/>
          <p:nvPr/>
        </p:nvGrpSpPr>
        <p:grpSpPr>
          <a:xfrm>
            <a:off x="313553" y="1417638"/>
            <a:ext cx="8458202" cy="4417829"/>
            <a:chOff x="507998" y="967562"/>
            <a:chExt cx="11277602" cy="5890438"/>
          </a:xfrm>
        </p:grpSpPr>
        <p:pic>
          <p:nvPicPr>
            <p:cNvPr id="12" name="Picture 11" descr="Table&#10;&#10;Description automatically generated">
              <a:extLst>
                <a:ext uri="{FF2B5EF4-FFF2-40B4-BE49-F238E27FC236}">
                  <a16:creationId xmlns:a16="http://schemas.microsoft.com/office/drawing/2014/main" id="{7C3508E1-D9B3-4049-A7C6-5EADDCA0A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61655"/>
            <a:stretch/>
          </p:blipFill>
          <p:spPr>
            <a:xfrm>
              <a:off x="507999" y="967562"/>
              <a:ext cx="11277601" cy="3883838"/>
            </a:xfrm>
            <a:prstGeom prst="rect">
              <a:avLst/>
            </a:prstGeom>
          </p:spPr>
        </p:pic>
        <p:pic>
          <p:nvPicPr>
            <p:cNvPr id="13" name="Picture 12" descr="Table&#10;&#10;Description automatically generated">
              <a:extLst>
                <a:ext uri="{FF2B5EF4-FFF2-40B4-BE49-F238E27FC236}">
                  <a16:creationId xmlns:a16="http://schemas.microsoft.com/office/drawing/2014/main" id="{33D1ABC4-2776-164F-AA6B-022EC12A6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522"/>
            <a:stretch/>
          </p:blipFill>
          <p:spPr>
            <a:xfrm>
              <a:off x="507998" y="4986405"/>
              <a:ext cx="11277601" cy="187159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6D9BB3-F396-A448-B416-A843FAA05C62}"/>
                </a:ext>
              </a:extLst>
            </p:cNvPr>
            <p:cNvCxnSpPr>
              <a:cxnSpLocks/>
            </p:cNvCxnSpPr>
            <p:nvPr/>
          </p:nvCxnSpPr>
          <p:spPr>
            <a:xfrm>
              <a:off x="547126" y="4889500"/>
              <a:ext cx="11200374" cy="0"/>
            </a:xfrm>
            <a:prstGeom prst="line">
              <a:avLst/>
            </a:prstGeom>
            <a:ln w="53975"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 descr="A black screen with green text&#10;&#10;Description automatically generated">
            <a:extLst>
              <a:ext uri="{FF2B5EF4-FFF2-40B4-BE49-F238E27FC236}">
                <a16:creationId xmlns:a16="http://schemas.microsoft.com/office/drawing/2014/main" id="{3A6B16E4-6BCF-29AC-32CB-721885547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24" y="5908145"/>
            <a:ext cx="2783956" cy="8458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40450-9968-D9F6-081C-D3F6005F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11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DB46-060F-E45A-989E-C0A0D723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Keywords in </a:t>
            </a:r>
            <a:r>
              <a:rPr lang="en-US" err="1"/>
              <a:t>AntConc</a:t>
            </a:r>
            <a:endParaRPr lang="en-US"/>
          </a:p>
        </p:txBody>
      </p:sp>
      <p:pic>
        <p:nvPicPr>
          <p:cNvPr id="4" name="Picture 3" descr="A cartoon ant on a book&#10;&#10;Description automatically generated">
            <a:extLst>
              <a:ext uri="{FF2B5EF4-FFF2-40B4-BE49-F238E27FC236}">
                <a16:creationId xmlns:a16="http://schemas.microsoft.com/office/drawing/2014/main" id="{999835A4-B2C3-9824-4D45-C0C5309D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54415"/>
            <a:ext cx="952500" cy="9525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E583D8-7D37-A0E6-63A8-2F54F880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3" y="1417638"/>
            <a:ext cx="7452136" cy="404627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5388AAC-FD06-8077-A91F-E3AC1DE39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141" y="3207144"/>
            <a:ext cx="6075096" cy="3298587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3BB9E-CE58-B9D7-63F2-062408C9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05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D35E21-D3D6-0B42-86AC-16C08F1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INSIDE THE BLACK BOX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6D81CE-A101-E942-9CDE-96EE65C83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But what is happening behind the scenes</a:t>
            </a:r>
            <a:br>
              <a:rPr lang="en-US" sz="2400" b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when you use such software?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ADE2B0-93A3-1527-5097-B0991050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2EDB9-F796-5F43-815C-ABD90F54B9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9046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White CCL 2">
  <a:themeElements>
    <a:clrScheme name="FAU Stefan">
      <a:dk1>
        <a:sysClr val="windowText" lastClr="000000"/>
      </a:dk1>
      <a:lt1>
        <a:sysClr val="window" lastClr="FFFFFF"/>
      </a:lt1>
      <a:dk2>
        <a:srgbClr val="3365A2"/>
      </a:dk2>
      <a:lt2>
        <a:srgbClr val="FFF6E8"/>
      </a:lt2>
      <a:accent1>
        <a:srgbClr val="3365A2"/>
      </a:accent1>
      <a:accent2>
        <a:srgbClr val="C73127"/>
      </a:accent2>
      <a:accent3>
        <a:srgbClr val="008047"/>
      </a:accent3>
      <a:accent4>
        <a:srgbClr val="7F387B"/>
      </a:accent4>
      <a:accent5>
        <a:srgbClr val="DBB22D"/>
      </a:accent5>
      <a:accent6>
        <a:srgbClr val="2A8E96"/>
      </a:accent6>
      <a:hlink>
        <a:srgbClr val="04276F"/>
      </a:hlink>
      <a:folHlink>
        <a:srgbClr val="3100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White CCL 2</Template>
  <TotalTime>4333</TotalTime>
  <Words>3812</Words>
  <Application>Microsoft Macintosh PowerPoint</Application>
  <PresentationFormat>On-screen Show (4:3)</PresentationFormat>
  <Paragraphs>597</Paragraphs>
  <Slides>69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Candara</vt:lpstr>
      <vt:lpstr>Consolas</vt:lpstr>
      <vt:lpstr>Gill Sans Light</vt:lpstr>
      <vt:lpstr>Gill Sans MT</vt:lpstr>
      <vt:lpstr>Wingdings</vt:lpstr>
      <vt:lpstr>Zapf Dingbats</vt:lpstr>
      <vt:lpstr>Simple White CCL 2</vt:lpstr>
      <vt:lpstr>Unit 4: Measuring Keyness Statistics for Linguistics with R – a SIGIL course</vt:lpstr>
      <vt:lpstr>What are Donald Trump's favourite words?</vt:lpstr>
      <vt:lpstr>Keywords in corpus linguistics</vt:lpstr>
      <vt:lpstr>Keyness</vt:lpstr>
      <vt:lpstr>Applications of keyness</vt:lpstr>
      <vt:lpstr>Applications of keyness</vt:lpstr>
      <vt:lpstr>Keywords in CQPweb</vt:lpstr>
      <vt:lpstr>Keywords in AntConc</vt:lpstr>
      <vt:lpstr>INSIDE THE BLACK BOX</vt:lpstr>
      <vt:lpstr>Measuring keyness</vt:lpstr>
      <vt:lpstr>Measuring keyness</vt:lpstr>
      <vt:lpstr>Measuring keyness</vt:lpstr>
      <vt:lpstr>Keyness measures: significance</vt:lpstr>
      <vt:lpstr>Keyness measures: significance</vt:lpstr>
      <vt:lpstr>Keyness measures: effect size</vt:lpstr>
      <vt:lpstr>Keyness measures: significance filter</vt:lpstr>
      <vt:lpstr>Keyness measures: heuristics</vt:lpstr>
      <vt:lpstr>My measure: LRC (Evert 2022)</vt:lpstr>
      <vt:lpstr>The maths behind LRC</vt:lpstr>
      <vt:lpstr>Comparison</vt:lpstr>
      <vt:lpstr>Evaluation</vt:lpstr>
      <vt:lpstr>Evaluating keywords</vt:lpstr>
      <vt:lpstr>Evaluation: a case study</vt:lpstr>
      <vt:lpstr>Evaluation: a case study</vt:lpstr>
      <vt:lpstr>Annotation procedure</vt:lpstr>
      <vt:lpstr>Agreement</vt:lpstr>
      <vt:lpstr>Agreement</vt:lpstr>
      <vt:lpstr>Precision = #TP / 200 candidates</vt:lpstr>
      <vt:lpstr>Precision = #TP / 200 candidates</vt:lpstr>
      <vt:lpstr>Recall = #KW for each category</vt:lpstr>
      <vt:lpstr>Recall = #KW for each category</vt:lpstr>
      <vt:lpstr>Recall = #KW for each category</vt:lpstr>
      <vt:lpstr>A few quiz questions</vt:lpstr>
      <vt:lpstr>Computing Keywords with R</vt:lpstr>
      <vt:lpstr>What you will need</vt:lpstr>
      <vt:lpstr>Interoperability</vt:lpstr>
      <vt:lpstr>Interoperability with tabular data</vt:lpstr>
      <vt:lpstr>MTSV for keywords </vt:lpstr>
      <vt:lpstr>Tabular data in practice</vt:lpstr>
      <vt:lpstr>Tabular data in practice</vt:lpstr>
      <vt:lpstr>And finally …</vt:lpstr>
      <vt:lpstr>Visualising keywords</vt:lpstr>
      <vt:lpstr>Visualisation as semantic map</vt:lpstr>
      <vt:lpstr>Visualisation as semantic map</vt:lpstr>
      <vt:lpstr>Visualisation as semantic map</vt:lpstr>
      <vt:lpstr>Interactive grouping with MMDA</vt:lpstr>
      <vt:lpstr>What is keyness?</vt:lpstr>
      <vt:lpstr>Understanding keyness measures</vt:lpstr>
      <vt:lpstr>Topographic maps</vt:lpstr>
      <vt:lpstr>Topographic maps</vt:lpstr>
      <vt:lpstr>Topographic maps</vt:lpstr>
      <vt:lpstr>Topographic maps</vt:lpstr>
      <vt:lpstr>Topographic maps</vt:lpstr>
      <vt:lpstr>Topographic maps</vt:lpstr>
      <vt:lpstr>Topographic maps</vt:lpstr>
      <vt:lpstr>Finding Metaphors</vt:lpstr>
      <vt:lpstr>Finding better keywords</vt:lpstr>
      <vt:lpstr>Recall = #KW for each category</vt:lpstr>
      <vt:lpstr>Why so few metaphor keywords?</vt:lpstr>
      <vt:lpstr>A case study</vt:lpstr>
      <vt:lpstr>A case study</vt:lpstr>
      <vt:lpstr>Finding metaphor keywords</vt:lpstr>
      <vt:lpstr>Finding metaphor keywords</vt:lpstr>
      <vt:lpstr>Finding metaphor keywords</vt:lpstr>
      <vt:lpstr>Finding metaphor keywords</vt:lpstr>
      <vt:lpstr>References I</vt:lpstr>
      <vt:lpstr>References II</vt:lpstr>
      <vt:lpstr>References III</vt:lpstr>
      <vt:lpstr>References IV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Keyness</dc:title>
  <dc:creator>Evert, Stephanie</dc:creator>
  <cp:lastModifiedBy> </cp:lastModifiedBy>
  <cp:revision>264</cp:revision>
  <cp:lastPrinted>2023-09-11T13:39:27Z</cp:lastPrinted>
  <dcterms:created xsi:type="dcterms:W3CDTF">2022-07-26T23:31:29Z</dcterms:created>
  <dcterms:modified xsi:type="dcterms:W3CDTF">2023-09-11T13:39:36Z</dcterms:modified>
</cp:coreProperties>
</file>